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68" r:id="rId5"/>
    <p:sldId id="505" r:id="rId6"/>
    <p:sldId id="415" r:id="rId7"/>
    <p:sldId id="455" r:id="rId8"/>
    <p:sldId id="456" r:id="rId9"/>
    <p:sldId id="486" r:id="rId10"/>
    <p:sldId id="487" r:id="rId11"/>
    <p:sldId id="509" r:id="rId12"/>
    <p:sldId id="507" r:id="rId13"/>
    <p:sldId id="508" r:id="rId14"/>
    <p:sldId id="510" r:id="rId15"/>
    <p:sldId id="511" r:id="rId16"/>
    <p:sldId id="512" r:id="rId17"/>
    <p:sldId id="514" r:id="rId18"/>
    <p:sldId id="515" r:id="rId19"/>
    <p:sldId id="516" r:id="rId20"/>
    <p:sldId id="518" r:id="rId21"/>
    <p:sldId id="519" r:id="rId22"/>
    <p:sldId id="517" r:id="rId23"/>
    <p:sldId id="520" r:id="rId24"/>
    <p:sldId id="521" r:id="rId25"/>
    <p:sldId id="522" r:id="rId26"/>
    <p:sldId id="523" r:id="rId27"/>
    <p:sldId id="524" r:id="rId28"/>
    <p:sldId id="525" r:id="rId29"/>
    <p:sldId id="526"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866AE-5751-4A2A-B968-8B2F6F075F2B}" v="5" dt="2024-01-22T12:59:23.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6"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559866AE-5751-4A2A-B968-8B2F6F075F2B}"/>
    <pc:docChg chg="custSel delSld modSld">
      <pc:chgData name="Stijn Weijermars" userId="2933e1d2-70ff-47b3-ad61-d61e32fda646" providerId="ADAL" clId="{559866AE-5751-4A2A-B968-8B2F6F075F2B}" dt="2024-01-22T11:01:51.748" v="70" actId="20577"/>
      <pc:docMkLst>
        <pc:docMk/>
      </pc:docMkLst>
      <pc:sldChg chg="del">
        <pc:chgData name="Stijn Weijermars" userId="2933e1d2-70ff-47b3-ad61-d61e32fda646" providerId="ADAL" clId="{559866AE-5751-4A2A-B968-8B2F6F075F2B}" dt="2024-01-22T10:59:53.595" v="47" actId="47"/>
        <pc:sldMkLst>
          <pc:docMk/>
          <pc:sldMk cId="2511553166" sldId="257"/>
        </pc:sldMkLst>
      </pc:sldChg>
      <pc:sldChg chg="modSp mod">
        <pc:chgData name="Stijn Weijermars" userId="2933e1d2-70ff-47b3-ad61-d61e32fda646" providerId="ADAL" clId="{559866AE-5751-4A2A-B968-8B2F6F075F2B}" dt="2024-01-22T11:01:51.748" v="70" actId="20577"/>
        <pc:sldMkLst>
          <pc:docMk/>
          <pc:sldMk cId="3878736986" sldId="268"/>
        </pc:sldMkLst>
        <pc:spChg chg="mod">
          <ac:chgData name="Stijn Weijermars" userId="2933e1d2-70ff-47b3-ad61-d61e32fda646" providerId="ADAL" clId="{559866AE-5751-4A2A-B968-8B2F6F075F2B}" dt="2024-01-22T11:01:51.748" v="70" actId="20577"/>
          <ac:spMkLst>
            <pc:docMk/>
            <pc:sldMk cId="3878736986" sldId="268"/>
            <ac:spMk id="2" creationId="{9AB00E9D-FE5B-4000-93AD-A5933085A40A}"/>
          </ac:spMkLst>
        </pc:spChg>
        <pc:spChg chg="mod">
          <ac:chgData name="Stijn Weijermars" userId="2933e1d2-70ff-47b3-ad61-d61e32fda646" providerId="ADAL" clId="{559866AE-5751-4A2A-B968-8B2F6F075F2B}" dt="2024-01-22T10:53:16.335" v="7" actId="20577"/>
          <ac:spMkLst>
            <pc:docMk/>
            <pc:sldMk cId="3878736986" sldId="268"/>
            <ac:spMk id="8" creationId="{BBD7C9EE-C66F-4B59-9527-5D3C27382E5E}"/>
          </ac:spMkLst>
        </pc:spChg>
        <pc:spChg chg="mod">
          <ac:chgData name="Stijn Weijermars" userId="2933e1d2-70ff-47b3-ad61-d61e32fda646" providerId="ADAL" clId="{559866AE-5751-4A2A-B968-8B2F6F075F2B}" dt="2024-01-22T11:01:42.304" v="62" actId="20577"/>
          <ac:spMkLst>
            <pc:docMk/>
            <pc:sldMk cId="3878736986" sldId="268"/>
            <ac:spMk id="9" creationId="{3F2503CA-BD50-40D9-B48F-71457F24A0B4}"/>
          </ac:spMkLst>
        </pc:spChg>
      </pc:sldChg>
      <pc:sldChg chg="modSp mod">
        <pc:chgData name="Stijn Weijermars" userId="2933e1d2-70ff-47b3-ad61-d61e32fda646" providerId="ADAL" clId="{559866AE-5751-4A2A-B968-8B2F6F075F2B}" dt="2024-01-22T10:54:19.132" v="46" actId="14100"/>
        <pc:sldMkLst>
          <pc:docMk/>
          <pc:sldMk cId="21671490" sldId="456"/>
        </pc:sldMkLst>
        <pc:picChg chg="mod">
          <ac:chgData name="Stijn Weijermars" userId="2933e1d2-70ff-47b3-ad61-d61e32fda646" providerId="ADAL" clId="{559866AE-5751-4A2A-B968-8B2F6F075F2B}" dt="2024-01-22T10:54:19.132" v="46" actId="14100"/>
          <ac:picMkLst>
            <pc:docMk/>
            <pc:sldMk cId="21671490" sldId="456"/>
            <ac:picMk id="8" creationId="{E92B3452-8266-480B-9BC1-3EFF4F2E382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22/01/2024</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a:p>
        </p:txBody>
      </p:sp>
    </p:spTree>
    <p:extLst>
      <p:ext uri="{BB962C8B-B14F-4D97-AF65-F5344CB8AC3E}">
        <p14:creationId xmlns:p14="http://schemas.microsoft.com/office/powerpoint/2010/main" val="3699882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22-1-2024</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22-1-2024</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22-1-2024</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22-1-2024</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22-1-2024</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22-1-2024</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22-1-2024</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22-1-2024</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22-1-2024</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22-1-2024</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22-1-2024</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a:solidFill>
                    <a:schemeClr val="tx1"/>
                  </a:solidFill>
                  <a:latin typeface="+mn-lt"/>
                  <a:ea typeface="+mn-ea"/>
                  <a:cs typeface="+mn-cs"/>
                </a:rPr>
                <a:t>Eerste</a:t>
              </a:r>
              <a:r>
                <a:rPr lang="nl-NL" noProof="0"/>
                <a:t> niveau</a:t>
              </a:r>
            </a:p>
            <a:p>
              <a:pPr marL="501750" lvl="1" indent="-285750">
                <a:buFont typeface="Arial" panose="020B0604020202020204" pitchFamily="34" charset="0"/>
                <a:buChar char="-"/>
              </a:pPr>
              <a:r>
                <a:rPr lang="nl-NL" noProof="0"/>
                <a:t>Tweede niveau</a:t>
              </a:r>
            </a:p>
            <a:p>
              <a:pPr marL="648000" lvl="2" indent="-216000">
                <a:buFont typeface="Arial" panose="020B0604020202020204" pitchFamily="34" charset="0"/>
                <a:buChar char="-"/>
              </a:pPr>
              <a:r>
                <a:rPr lang="nl-NL" noProof="0"/>
                <a:t>Derde niveau</a:t>
              </a:r>
            </a:p>
            <a:p>
              <a:pPr marL="0" lvl="3"/>
              <a:r>
                <a:rPr lang="nl-NL" b="1" noProof="0"/>
                <a:t>Vierde niveau</a:t>
              </a:r>
            </a:p>
            <a:p>
              <a:pPr marL="0" lvl="4"/>
              <a:r>
                <a:rPr lang="nl-NL" noProof="0"/>
                <a:t>Vijfde niveau</a:t>
              </a:r>
            </a:p>
            <a:p>
              <a:pPr marL="432000" lvl="5" indent="-432000">
                <a:buFont typeface="+mj-lt"/>
                <a:buAutoNum type="arabicPeriod"/>
              </a:pPr>
              <a:r>
                <a:rPr lang="nl-NL" noProof="0"/>
                <a:t>Zesde niveau</a:t>
              </a:r>
            </a:p>
            <a:p>
              <a:pPr marL="864000" lvl="6" indent="-432000">
                <a:buFont typeface="+mj-lt"/>
                <a:buAutoNum type="alphaLcPeriod"/>
              </a:pPr>
              <a:r>
                <a:rPr lang="nl-NL" noProof="0"/>
                <a:t>Zevende niveau - Subtitel</a:t>
              </a:r>
            </a:p>
            <a:p>
              <a:pPr marL="0" lvl="7">
                <a:spcAft>
                  <a:spcPts val="1200"/>
                </a:spcAft>
              </a:pPr>
              <a:r>
                <a:rPr lang="nl-NL" sz="3000" noProof="0"/>
                <a:t>Achtste niveau - Subtitel</a:t>
              </a:r>
            </a:p>
            <a:p>
              <a:pPr marL="0" lvl="8"/>
              <a:r>
                <a:rPr lang="nl-NL" noProof="0"/>
                <a:t>Negende Niveau</a:t>
              </a:r>
            </a:p>
            <a:p>
              <a:endParaRPr lang="nl-NL" noProof="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22-1-2024</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22-1-2024</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YKozQCqjaDk&amp;t=193s"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materialepyramiden.d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materialepyramiden.d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solatie-info.nl/soorten-isolatie"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RM5yXMk-xH4"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6D-H5a77I18"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10">
            <a:extLst>
              <a:ext uri="{FF2B5EF4-FFF2-40B4-BE49-F238E27FC236}">
                <a16:creationId xmlns:a16="http://schemas.microsoft.com/office/drawing/2014/main" id="{B5FC2221-6673-460E-9932-4480AF37A8E7}"/>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a:p>
        </p:txBody>
      </p:sp>
      <p:sp>
        <p:nvSpPr>
          <p:cNvPr id="10" name="Tijdelijke aanduiding voor voettekst 9">
            <a:extLst>
              <a:ext uri="{FF2B5EF4-FFF2-40B4-BE49-F238E27FC236}">
                <a16:creationId xmlns:a16="http://schemas.microsoft.com/office/drawing/2014/main" id="{E8004E6F-5AE4-469B-A1C6-E8A716547937}"/>
              </a:ext>
            </a:extLst>
          </p:cNvPr>
          <p:cNvSpPr>
            <a:spLocks noGrp="1"/>
          </p:cNvSpPr>
          <p:nvPr>
            <p:ph type="ftr" sz="quarter" idx="11"/>
          </p:nvPr>
        </p:nvSpPr>
        <p:spPr>
          <a:xfrm>
            <a:off x="1174750" y="6325170"/>
            <a:ext cx="4921250" cy="216000"/>
          </a:xfrm>
        </p:spPr>
        <p:txBody>
          <a:bodyPr/>
          <a:lstStyle/>
          <a:p>
            <a:r>
              <a:rPr lang="nl-NL"/>
              <a:t>Water &amp; Energie Mijn Onderneming </a:t>
            </a:r>
          </a:p>
        </p:txBody>
      </p:sp>
      <p:sp>
        <p:nvSpPr>
          <p:cNvPr id="8" name="Tijdelijke aanduiding voor datum 7">
            <a:extLst>
              <a:ext uri="{FF2B5EF4-FFF2-40B4-BE49-F238E27FC236}">
                <a16:creationId xmlns:a16="http://schemas.microsoft.com/office/drawing/2014/main" id="{BBD7C9EE-C66F-4B59-9527-5D3C27382E5E}"/>
              </a:ext>
            </a:extLst>
          </p:cNvPr>
          <p:cNvSpPr>
            <a:spLocks noGrp="1"/>
          </p:cNvSpPr>
          <p:nvPr>
            <p:ph type="dt" sz="half" idx="10"/>
          </p:nvPr>
        </p:nvSpPr>
        <p:spPr>
          <a:xfrm>
            <a:off x="371476" y="6325170"/>
            <a:ext cx="803274" cy="216000"/>
          </a:xfrm>
        </p:spPr>
        <p:txBody>
          <a:bodyPr/>
          <a:lstStyle/>
          <a:p>
            <a:r>
              <a:rPr lang="nl-NL" dirty="0"/>
              <a:t>22-01-2024</a:t>
            </a:r>
          </a:p>
        </p:txBody>
      </p:sp>
      <p:sp>
        <p:nvSpPr>
          <p:cNvPr id="2" name="Ondertitel 1">
            <a:extLst>
              <a:ext uri="{FF2B5EF4-FFF2-40B4-BE49-F238E27FC236}">
                <a16:creationId xmlns:a16="http://schemas.microsoft.com/office/drawing/2014/main" id="{9AB00E9D-FE5B-4000-93AD-A5933085A40A}"/>
              </a:ext>
            </a:extLst>
          </p:cNvPr>
          <p:cNvSpPr>
            <a:spLocks noGrp="1"/>
          </p:cNvSpPr>
          <p:nvPr>
            <p:ph type="subTitle" idx="1"/>
          </p:nvPr>
        </p:nvSpPr>
        <p:spPr>
          <a:xfrm>
            <a:off x="374650" y="5155915"/>
            <a:ext cx="7668000" cy="973424"/>
          </a:xfrm>
        </p:spPr>
        <p:txBody>
          <a:bodyPr/>
          <a:lstStyle/>
          <a:p>
            <a:r>
              <a:rPr lang="nl-NL" dirty="0"/>
              <a:t>IBS Mijn Onderneming</a:t>
            </a:r>
          </a:p>
          <a:p>
            <a:r>
              <a:rPr lang="nl-NL" dirty="0"/>
              <a:t>Les 6 &amp; 7  Water en energie</a:t>
            </a:r>
          </a:p>
        </p:txBody>
      </p:sp>
      <p:sp>
        <p:nvSpPr>
          <p:cNvPr id="9" name="Titel 8">
            <a:extLst>
              <a:ext uri="{FF2B5EF4-FFF2-40B4-BE49-F238E27FC236}">
                <a16:creationId xmlns:a16="http://schemas.microsoft.com/office/drawing/2014/main" id="{3F2503CA-BD50-40D9-B48F-71457F24A0B4}"/>
              </a:ext>
            </a:extLst>
          </p:cNvPr>
          <p:cNvSpPr>
            <a:spLocks noGrp="1"/>
          </p:cNvSpPr>
          <p:nvPr>
            <p:ph type="ctrTitle"/>
          </p:nvPr>
        </p:nvSpPr>
        <p:spPr>
          <a:xfrm>
            <a:off x="371475" y="2824163"/>
            <a:ext cx="7668000" cy="2082553"/>
          </a:xfrm>
        </p:spPr>
        <p:txBody>
          <a:bodyPr/>
          <a:lstStyle/>
          <a:p>
            <a:pPr marL="0" indent="0">
              <a:buNone/>
            </a:pPr>
            <a:r>
              <a:rPr lang="nl-NL" sz="5400" dirty="0"/>
              <a:t>Isolatie &amp; bouwkunde II</a:t>
            </a:r>
          </a:p>
        </p:txBody>
      </p:sp>
    </p:spTree>
    <p:extLst>
      <p:ext uri="{BB962C8B-B14F-4D97-AF65-F5344CB8AC3E}">
        <p14:creationId xmlns:p14="http://schemas.microsoft.com/office/powerpoint/2010/main" val="387873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5C16B-FC7A-839E-F93C-26ACAA375C69}"/>
              </a:ext>
            </a:extLst>
          </p:cNvPr>
          <p:cNvSpPr>
            <a:spLocks noGrp="1"/>
          </p:cNvSpPr>
          <p:nvPr>
            <p:ph type="title"/>
          </p:nvPr>
        </p:nvSpPr>
        <p:spPr/>
        <p:txBody>
          <a:bodyPr/>
          <a:lstStyle/>
          <a:p>
            <a:r>
              <a:rPr lang="nl-NL"/>
              <a:t>Condensatie in constructie</a:t>
            </a:r>
          </a:p>
        </p:txBody>
      </p:sp>
      <p:sp>
        <p:nvSpPr>
          <p:cNvPr id="3" name="Tijdelijke aanduiding voor inhoud 2">
            <a:extLst>
              <a:ext uri="{FF2B5EF4-FFF2-40B4-BE49-F238E27FC236}">
                <a16:creationId xmlns:a16="http://schemas.microsoft.com/office/drawing/2014/main" id="{2C539DD0-7787-A4DF-43E3-DC769AF3AC65}"/>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97AD7FDB-A784-D3A8-9C4C-FA1AB10CC11A}"/>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8464A684-05DC-F5A3-ADB0-D04F6387219A}"/>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303A0504-61F2-406D-6790-D5BF44CD8EF2}"/>
              </a:ext>
            </a:extLst>
          </p:cNvPr>
          <p:cNvSpPr>
            <a:spLocks noGrp="1"/>
          </p:cNvSpPr>
          <p:nvPr>
            <p:ph type="sldNum" sz="quarter" idx="12"/>
          </p:nvPr>
        </p:nvSpPr>
        <p:spPr/>
        <p:txBody>
          <a:bodyPr/>
          <a:lstStyle/>
          <a:p>
            <a:fld id="{45B76B8B-DE07-48A4-9913-B57A52F2F853}" type="slidenum">
              <a:rPr lang="nl-NL" noProof="0" smtClean="0"/>
              <a:t>10</a:t>
            </a:fld>
            <a:endParaRPr lang="nl-NL" noProof="0"/>
          </a:p>
        </p:txBody>
      </p:sp>
      <p:pic>
        <p:nvPicPr>
          <p:cNvPr id="8" name="Afbeelding 7">
            <a:extLst>
              <a:ext uri="{FF2B5EF4-FFF2-40B4-BE49-F238E27FC236}">
                <a16:creationId xmlns:a16="http://schemas.microsoft.com/office/drawing/2014/main" id="{E01D17F1-5642-FAC1-EEDE-2CBB258E3A32}"/>
              </a:ext>
            </a:extLst>
          </p:cNvPr>
          <p:cNvPicPr>
            <a:picLocks noChangeAspect="1"/>
          </p:cNvPicPr>
          <p:nvPr/>
        </p:nvPicPr>
        <p:blipFill>
          <a:blip r:embed="rId2"/>
          <a:stretch>
            <a:fillRect/>
          </a:stretch>
        </p:blipFill>
        <p:spPr>
          <a:xfrm>
            <a:off x="683420" y="2347929"/>
            <a:ext cx="6353175" cy="3048000"/>
          </a:xfrm>
          <a:prstGeom prst="rect">
            <a:avLst/>
          </a:prstGeom>
        </p:spPr>
      </p:pic>
      <p:pic>
        <p:nvPicPr>
          <p:cNvPr id="9" name="Afbeelding 8">
            <a:extLst>
              <a:ext uri="{FF2B5EF4-FFF2-40B4-BE49-F238E27FC236}">
                <a16:creationId xmlns:a16="http://schemas.microsoft.com/office/drawing/2014/main" id="{CA11EF5F-AAA1-5F60-A978-E08A039C16C8}"/>
              </a:ext>
            </a:extLst>
          </p:cNvPr>
          <p:cNvPicPr>
            <a:picLocks noChangeAspect="1"/>
          </p:cNvPicPr>
          <p:nvPr/>
        </p:nvPicPr>
        <p:blipFill>
          <a:blip r:embed="rId3"/>
          <a:stretch>
            <a:fillRect/>
          </a:stretch>
        </p:blipFill>
        <p:spPr>
          <a:xfrm>
            <a:off x="7943499" y="2759384"/>
            <a:ext cx="3665032" cy="1945586"/>
          </a:xfrm>
          <a:prstGeom prst="rect">
            <a:avLst/>
          </a:prstGeom>
        </p:spPr>
      </p:pic>
    </p:spTree>
    <p:extLst>
      <p:ext uri="{BB962C8B-B14F-4D97-AF65-F5344CB8AC3E}">
        <p14:creationId xmlns:p14="http://schemas.microsoft.com/office/powerpoint/2010/main" val="3352052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4D7129-83FB-FA91-7D38-8D7E381F31FF}"/>
              </a:ext>
            </a:extLst>
          </p:cNvPr>
          <p:cNvSpPr>
            <a:spLocks noGrp="1"/>
          </p:cNvSpPr>
          <p:nvPr>
            <p:ph type="title"/>
          </p:nvPr>
        </p:nvSpPr>
        <p:spPr/>
        <p:txBody>
          <a:bodyPr/>
          <a:lstStyle/>
          <a:p>
            <a:r>
              <a:rPr lang="nl-NL"/>
              <a:t>Thermische bruggen </a:t>
            </a:r>
          </a:p>
        </p:txBody>
      </p:sp>
      <p:sp>
        <p:nvSpPr>
          <p:cNvPr id="3" name="Tijdelijke aanduiding voor inhoud 2">
            <a:extLst>
              <a:ext uri="{FF2B5EF4-FFF2-40B4-BE49-F238E27FC236}">
                <a16:creationId xmlns:a16="http://schemas.microsoft.com/office/drawing/2014/main" id="{035A6823-713A-7AF5-5B63-DC1905E34CA7}"/>
              </a:ext>
            </a:extLst>
          </p:cNvPr>
          <p:cNvSpPr>
            <a:spLocks noGrp="1"/>
          </p:cNvSpPr>
          <p:nvPr>
            <p:ph idx="1"/>
          </p:nvPr>
        </p:nvSpPr>
        <p:spPr>
          <a:xfrm>
            <a:off x="371475" y="1709738"/>
            <a:ext cx="7243130" cy="4419599"/>
          </a:xfrm>
        </p:spPr>
        <p:txBody>
          <a:bodyPr/>
          <a:lstStyle/>
          <a:p>
            <a:pPr algn="l"/>
            <a:endParaRPr lang="nl-NL" b="0" i="0">
              <a:solidFill>
                <a:srgbClr val="2F333D"/>
              </a:solidFill>
              <a:effectLst/>
              <a:latin typeface="Roboto" panose="02000000000000000000" pitchFamily="2" charset="0"/>
            </a:endParaRPr>
          </a:p>
          <a:p>
            <a:pPr algn="l"/>
            <a:r>
              <a:rPr lang="nl-NL">
                <a:solidFill>
                  <a:srgbClr val="2F333D"/>
                </a:solidFill>
                <a:latin typeface="Roboto" panose="02000000000000000000" pitchFamily="2" charset="0"/>
              </a:rPr>
              <a:t>Gaat het over stroming, straling of geleiding?</a:t>
            </a:r>
          </a:p>
          <a:p>
            <a:pPr algn="l"/>
            <a:endParaRPr lang="nl-NL" b="0" i="0">
              <a:solidFill>
                <a:srgbClr val="2F333D"/>
              </a:solidFill>
              <a:effectLst/>
              <a:latin typeface="Roboto" panose="02000000000000000000" pitchFamily="2" charset="0"/>
            </a:endParaRPr>
          </a:p>
          <a:p>
            <a:pPr algn="l"/>
            <a:r>
              <a:rPr lang="nl-NL" b="0" i="0">
                <a:solidFill>
                  <a:srgbClr val="2F333D"/>
                </a:solidFill>
                <a:effectLst/>
                <a:latin typeface="Roboto" panose="02000000000000000000" pitchFamily="2" charset="0"/>
              </a:rPr>
              <a:t>Thermische </a:t>
            </a:r>
            <a:r>
              <a:rPr lang="nl-NL">
                <a:solidFill>
                  <a:srgbClr val="2F333D"/>
                </a:solidFill>
                <a:latin typeface="Roboto" panose="02000000000000000000" pitchFamily="2" charset="0"/>
              </a:rPr>
              <a:t>bruggen zijn regelmatig te ontdekken door schimmelplekken. Waarom?</a:t>
            </a:r>
          </a:p>
          <a:p>
            <a:endParaRPr lang="nl-NL"/>
          </a:p>
        </p:txBody>
      </p:sp>
      <p:sp>
        <p:nvSpPr>
          <p:cNvPr id="4" name="Tijdelijke aanduiding voor datum 3">
            <a:extLst>
              <a:ext uri="{FF2B5EF4-FFF2-40B4-BE49-F238E27FC236}">
                <a16:creationId xmlns:a16="http://schemas.microsoft.com/office/drawing/2014/main" id="{156DFC05-9A02-0066-FBB8-EEC69E4A0D73}"/>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052DA2E5-69E4-6E75-2402-A7DCBFD36158}"/>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ABEE459-B218-BBB8-5A09-DBF4F9ED6A70}"/>
              </a:ext>
            </a:extLst>
          </p:cNvPr>
          <p:cNvSpPr>
            <a:spLocks noGrp="1"/>
          </p:cNvSpPr>
          <p:nvPr>
            <p:ph type="sldNum" sz="quarter" idx="12"/>
          </p:nvPr>
        </p:nvSpPr>
        <p:spPr/>
        <p:txBody>
          <a:bodyPr/>
          <a:lstStyle/>
          <a:p>
            <a:fld id="{45B76B8B-DE07-48A4-9913-B57A52F2F853}" type="slidenum">
              <a:rPr lang="nl-NL" noProof="0" smtClean="0"/>
              <a:t>11</a:t>
            </a:fld>
            <a:endParaRPr lang="nl-NL" noProof="0"/>
          </a:p>
        </p:txBody>
      </p:sp>
      <p:pic>
        <p:nvPicPr>
          <p:cNvPr id="2052" name="Picture 4" descr="koudebrug">
            <a:extLst>
              <a:ext uri="{FF2B5EF4-FFF2-40B4-BE49-F238E27FC236}">
                <a16:creationId xmlns:a16="http://schemas.microsoft.com/office/drawing/2014/main" id="{C01051EC-73B3-E97A-F26F-6BEA1CBE7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180" y="1973614"/>
            <a:ext cx="3365865" cy="2243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18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F48BF1-9940-D4DE-0AD2-B0390C6EEBA8}"/>
              </a:ext>
            </a:extLst>
          </p:cNvPr>
          <p:cNvSpPr>
            <a:spLocks noGrp="1"/>
          </p:cNvSpPr>
          <p:nvPr>
            <p:ph type="title"/>
          </p:nvPr>
        </p:nvSpPr>
        <p:spPr/>
        <p:txBody>
          <a:bodyPr/>
          <a:lstStyle/>
          <a:p>
            <a:r>
              <a:rPr lang="nl-NL"/>
              <a:t>Luchtdichtheid</a:t>
            </a:r>
          </a:p>
        </p:txBody>
      </p:sp>
      <p:sp>
        <p:nvSpPr>
          <p:cNvPr id="3" name="Tijdelijke aanduiding voor inhoud 2">
            <a:extLst>
              <a:ext uri="{FF2B5EF4-FFF2-40B4-BE49-F238E27FC236}">
                <a16:creationId xmlns:a16="http://schemas.microsoft.com/office/drawing/2014/main" id="{19D3D2D1-4205-1E21-6623-D72BBCEB0BBF}"/>
              </a:ext>
            </a:extLst>
          </p:cNvPr>
          <p:cNvSpPr>
            <a:spLocks noGrp="1"/>
          </p:cNvSpPr>
          <p:nvPr>
            <p:ph idx="1"/>
          </p:nvPr>
        </p:nvSpPr>
        <p:spPr/>
        <p:txBody>
          <a:bodyPr/>
          <a:lstStyle/>
          <a:p>
            <a:pPr algn="l"/>
            <a:r>
              <a:rPr lang="nl-NL" b="1" i="0">
                <a:solidFill>
                  <a:srgbClr val="0D1320"/>
                </a:solidFill>
                <a:effectLst/>
                <a:latin typeface="Poppins" panose="00000500000000000000" pitchFamily="2" charset="0"/>
              </a:rPr>
              <a:t>Luchtdicht bouwen en EPC</a:t>
            </a:r>
          </a:p>
          <a:p>
            <a:pPr algn="l"/>
            <a:r>
              <a:rPr lang="nl-NL" b="0" i="0">
                <a:solidFill>
                  <a:srgbClr val="404040"/>
                </a:solidFill>
                <a:effectLst/>
                <a:latin typeface="Open Sans" panose="020B0606030504020204" pitchFamily="34" charset="0"/>
              </a:rPr>
              <a:t>Luchtdicht bouwen houdt in dat in gebouwen ongecontroleerde luchtstromen veroorzaakt door kieren en naden worden vermeden. Een goede luchtdichtheid verhoogt de bouwkwaliteit, het comfort en leidt tot een lager energieverbruik. Naast de keuze van een hoge isolatiewaarde heeft ook een lage luchtdoorlatendheid een positieve impact op een lage</a:t>
            </a:r>
            <a:r>
              <a:rPr lang="nl-NL">
                <a:solidFill>
                  <a:srgbClr val="404040"/>
                </a:solidFill>
                <a:latin typeface="Open Sans" panose="020B0606030504020204" pitchFamily="34" charset="0"/>
              </a:rPr>
              <a:t> EPC (energieprestatiecoëfficiënt</a:t>
            </a:r>
            <a:r>
              <a:rPr lang="nl-NL" b="0" i="0">
                <a:solidFill>
                  <a:srgbClr val="4D5156"/>
                </a:solidFill>
                <a:effectLst/>
                <a:latin typeface="arial" panose="020B0604020202020204" pitchFamily="34" charset="0"/>
              </a:rPr>
              <a:t>)</a:t>
            </a:r>
            <a:endParaRPr lang="nl-NL" b="0" i="0">
              <a:solidFill>
                <a:srgbClr val="404040"/>
              </a:solidFill>
              <a:effectLst/>
              <a:latin typeface="Open Sans" panose="020B0606030504020204" pitchFamily="34" charset="0"/>
            </a:endParaRPr>
          </a:p>
          <a:p>
            <a:pPr algn="l"/>
            <a:r>
              <a:rPr lang="nl-NL" b="0" i="0">
                <a:solidFill>
                  <a:srgbClr val="404040"/>
                </a:solidFill>
                <a:effectLst/>
                <a:latin typeface="Open Sans" panose="020B0606030504020204" pitchFamily="34" charset="0"/>
              </a:rPr>
              <a:t>Voorbeelden van constructieonderdelen waar luchtlekken vaak voor komen:</a:t>
            </a:r>
          </a:p>
          <a:p>
            <a:pPr lvl="1">
              <a:buFont typeface="Arial" panose="020B0604020202020204" pitchFamily="34" charset="0"/>
              <a:buChar char="•"/>
            </a:pPr>
            <a:r>
              <a:rPr lang="nl-NL" sz="1400" b="0" i="0">
                <a:solidFill>
                  <a:srgbClr val="404040"/>
                </a:solidFill>
                <a:effectLst/>
                <a:latin typeface="Open Sans" panose="020B0606030504020204" pitchFamily="34" charset="0"/>
              </a:rPr>
              <a:t>Aansluiting tussen kozijnen en gevels</a:t>
            </a:r>
          </a:p>
          <a:p>
            <a:pPr lvl="1">
              <a:buFont typeface="Arial" panose="020B0604020202020204" pitchFamily="34" charset="0"/>
              <a:buChar char="•"/>
            </a:pPr>
            <a:r>
              <a:rPr lang="nl-NL" sz="1400" b="0" i="0">
                <a:solidFill>
                  <a:srgbClr val="404040"/>
                </a:solidFill>
                <a:effectLst/>
                <a:latin typeface="Open Sans" panose="020B0606030504020204" pitchFamily="34" charset="0"/>
              </a:rPr>
              <a:t>Aansluitingen van daken op gevels en bouwmuren</a:t>
            </a:r>
          </a:p>
          <a:p>
            <a:pPr lvl="1">
              <a:buFont typeface="Arial" panose="020B0604020202020204" pitchFamily="34" charset="0"/>
              <a:buChar char="•"/>
            </a:pPr>
            <a:r>
              <a:rPr lang="nl-NL" sz="1400" b="0" i="0">
                <a:solidFill>
                  <a:srgbClr val="404040"/>
                </a:solidFill>
                <a:effectLst/>
                <a:latin typeface="Open Sans" panose="020B0606030504020204" pitchFamily="34" charset="0"/>
              </a:rPr>
              <a:t>Aansluitingen met de begane grondvloer</a:t>
            </a:r>
          </a:p>
          <a:p>
            <a:pPr lvl="1">
              <a:buFont typeface="Arial" panose="020B0604020202020204" pitchFamily="34" charset="0"/>
              <a:buChar char="•"/>
            </a:pPr>
            <a:r>
              <a:rPr lang="nl-NL" sz="1400" b="0" i="0" err="1">
                <a:solidFill>
                  <a:srgbClr val="404040"/>
                </a:solidFill>
                <a:effectLst/>
                <a:latin typeface="Open Sans" panose="020B0606030504020204" pitchFamily="34" charset="0"/>
              </a:rPr>
              <a:t>Daknokken</a:t>
            </a:r>
            <a:r>
              <a:rPr lang="nl-NL" sz="1400" b="0" i="0">
                <a:solidFill>
                  <a:srgbClr val="404040"/>
                </a:solidFill>
                <a:effectLst/>
                <a:latin typeface="Open Sans" panose="020B0606030504020204" pitchFamily="34" charset="0"/>
              </a:rPr>
              <a:t> en </a:t>
            </a:r>
            <a:r>
              <a:rPr lang="nl-NL" sz="1400" b="0" i="0" err="1">
                <a:solidFill>
                  <a:srgbClr val="404040"/>
                </a:solidFill>
                <a:effectLst/>
                <a:latin typeface="Open Sans" panose="020B0606030504020204" pitchFamily="34" charset="0"/>
              </a:rPr>
              <a:t>dakdoorvoeren</a:t>
            </a:r>
            <a:endParaRPr lang="nl-NL" sz="1400" b="0" i="0">
              <a:solidFill>
                <a:srgbClr val="404040"/>
              </a:solidFill>
              <a:effectLst/>
              <a:latin typeface="Open Sans" panose="020B0606030504020204" pitchFamily="34" charset="0"/>
            </a:endParaRPr>
          </a:p>
          <a:p>
            <a:pPr lvl="1">
              <a:buFont typeface="Arial" panose="020B0604020202020204" pitchFamily="34" charset="0"/>
              <a:buChar char="•"/>
            </a:pPr>
            <a:r>
              <a:rPr lang="nl-NL" sz="1400" b="0" i="0">
                <a:solidFill>
                  <a:srgbClr val="404040"/>
                </a:solidFill>
                <a:effectLst/>
                <a:latin typeface="Open Sans" panose="020B0606030504020204" pitchFamily="34" charset="0"/>
              </a:rPr>
              <a:t>Hoek- en onderlinge aansluitingen</a:t>
            </a:r>
          </a:p>
          <a:p>
            <a:pPr lvl="1">
              <a:buFont typeface="Arial" panose="020B0604020202020204" pitchFamily="34" charset="0"/>
              <a:buChar char="•"/>
            </a:pPr>
            <a:endParaRPr lang="nl-NL" sz="1400" b="0" i="0">
              <a:solidFill>
                <a:srgbClr val="404040"/>
              </a:solidFill>
              <a:effectLst/>
              <a:latin typeface="Open Sans" panose="020B0606030504020204" pitchFamily="34" charset="0"/>
            </a:endParaRPr>
          </a:p>
          <a:p>
            <a:pPr algn="l"/>
            <a:r>
              <a:rPr lang="nl-NL" b="1" i="0">
                <a:solidFill>
                  <a:srgbClr val="0D1320"/>
                </a:solidFill>
                <a:effectLst/>
                <a:latin typeface="Poppins" panose="00000500000000000000" pitchFamily="2" charset="0"/>
              </a:rPr>
              <a:t>Bepalingsmethode mate aan luchtdichtheid</a:t>
            </a:r>
          </a:p>
          <a:p>
            <a:pPr lvl="1"/>
            <a:r>
              <a:rPr lang="nl-NL" b="0" i="0">
                <a:solidFill>
                  <a:srgbClr val="404040"/>
                </a:solidFill>
                <a:effectLst/>
                <a:latin typeface="Open Sans" panose="020B0606030504020204" pitchFamily="34" charset="0"/>
              </a:rPr>
              <a:t>De waarde die wordt gebruikt voor de mate aan luchtdichtheid is de qv10 waarde. Deze eenheid geeft weer hoeveel liter lucht per seconde, per m</a:t>
            </a:r>
            <a:r>
              <a:rPr lang="nl-NL" b="0" i="0" baseline="30000">
                <a:solidFill>
                  <a:srgbClr val="404040"/>
                </a:solidFill>
                <a:effectLst/>
                <a:latin typeface="Open Sans" panose="020B0606030504020204" pitchFamily="34" charset="0"/>
              </a:rPr>
              <a:t>2</a:t>
            </a:r>
            <a:r>
              <a:rPr lang="nl-NL" b="0" i="0">
                <a:solidFill>
                  <a:srgbClr val="404040"/>
                </a:solidFill>
                <a:effectLst/>
                <a:latin typeface="Open Sans" panose="020B0606030504020204" pitchFamily="34" charset="0"/>
              </a:rPr>
              <a:t> bij een drukverschil van 10 Pa door de gebouwschil stroomt (dm</a:t>
            </a:r>
            <a:r>
              <a:rPr lang="nl-NL" b="0" i="0" baseline="30000">
                <a:solidFill>
                  <a:srgbClr val="404040"/>
                </a:solidFill>
                <a:effectLst/>
                <a:latin typeface="Open Sans" panose="020B0606030504020204" pitchFamily="34" charset="0"/>
              </a:rPr>
              <a:t>3</a:t>
            </a:r>
            <a:r>
              <a:rPr lang="nl-NL" b="0" i="0">
                <a:solidFill>
                  <a:srgbClr val="404040"/>
                </a:solidFill>
                <a:effectLst/>
                <a:latin typeface="Open Sans" panose="020B0606030504020204" pitchFamily="34" charset="0"/>
              </a:rPr>
              <a:t>/s per m</a:t>
            </a:r>
            <a:r>
              <a:rPr lang="nl-NL" b="0" i="0" baseline="30000">
                <a:solidFill>
                  <a:srgbClr val="404040"/>
                </a:solidFill>
                <a:effectLst/>
                <a:latin typeface="Open Sans" panose="020B0606030504020204" pitchFamily="34" charset="0"/>
              </a:rPr>
              <a:t>2</a:t>
            </a:r>
            <a:r>
              <a:rPr lang="nl-NL" b="0" i="0">
                <a:solidFill>
                  <a:srgbClr val="404040"/>
                </a:solidFill>
                <a:effectLst/>
                <a:latin typeface="Open Sans" panose="020B0606030504020204" pitchFamily="34" charset="0"/>
              </a:rPr>
              <a:t>). De luchtdichtheid moet worden berekend voor het gehele gebouw.</a:t>
            </a:r>
          </a:p>
          <a:p>
            <a:endParaRPr lang="nl-NL"/>
          </a:p>
        </p:txBody>
      </p:sp>
      <p:sp>
        <p:nvSpPr>
          <p:cNvPr id="4" name="Tijdelijke aanduiding voor datum 3">
            <a:extLst>
              <a:ext uri="{FF2B5EF4-FFF2-40B4-BE49-F238E27FC236}">
                <a16:creationId xmlns:a16="http://schemas.microsoft.com/office/drawing/2014/main" id="{489646B3-DBC4-796D-2025-FDF6355E9626}"/>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349377B9-D0D0-462A-6166-D1D67D8D703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6151EE7-1EF7-340E-4BE3-9882E9FC99CB}"/>
              </a:ext>
            </a:extLst>
          </p:cNvPr>
          <p:cNvSpPr>
            <a:spLocks noGrp="1"/>
          </p:cNvSpPr>
          <p:nvPr>
            <p:ph type="sldNum" sz="quarter" idx="12"/>
          </p:nvPr>
        </p:nvSpPr>
        <p:spPr/>
        <p:txBody>
          <a:bodyPr/>
          <a:lstStyle/>
          <a:p>
            <a:fld id="{45B76B8B-DE07-48A4-9913-B57A52F2F853}" type="slidenum">
              <a:rPr lang="nl-NL" noProof="0" smtClean="0"/>
              <a:t>12</a:t>
            </a:fld>
            <a:endParaRPr lang="nl-NL" noProof="0"/>
          </a:p>
        </p:txBody>
      </p:sp>
    </p:spTree>
    <p:extLst>
      <p:ext uri="{BB962C8B-B14F-4D97-AF65-F5344CB8AC3E}">
        <p14:creationId xmlns:p14="http://schemas.microsoft.com/office/powerpoint/2010/main" val="3058358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BAEF2B-777A-7C5B-70D4-3AA357834221}"/>
              </a:ext>
            </a:extLst>
          </p:cNvPr>
          <p:cNvSpPr>
            <a:spLocks noGrp="1"/>
          </p:cNvSpPr>
          <p:nvPr>
            <p:ph type="title"/>
          </p:nvPr>
        </p:nvSpPr>
        <p:spPr/>
        <p:txBody>
          <a:bodyPr/>
          <a:lstStyle/>
          <a:p>
            <a:r>
              <a:rPr lang="nl-NL">
                <a:hlinkClick r:id="rId2"/>
              </a:rPr>
              <a:t>Blowdoortest</a:t>
            </a:r>
            <a:endParaRPr lang="nl-NL"/>
          </a:p>
        </p:txBody>
      </p:sp>
      <p:sp>
        <p:nvSpPr>
          <p:cNvPr id="4" name="Tijdelijke aanduiding voor datum 3">
            <a:extLst>
              <a:ext uri="{FF2B5EF4-FFF2-40B4-BE49-F238E27FC236}">
                <a16:creationId xmlns:a16="http://schemas.microsoft.com/office/drawing/2014/main" id="{651F581D-1C97-415F-DD42-9CB4984D88F8}"/>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6" name="Tijdelijke aanduiding voor dianummer 5">
            <a:extLst>
              <a:ext uri="{FF2B5EF4-FFF2-40B4-BE49-F238E27FC236}">
                <a16:creationId xmlns:a16="http://schemas.microsoft.com/office/drawing/2014/main" id="{2596C5A0-0082-B2B2-6E68-945C1E1BEF0C}"/>
              </a:ext>
            </a:extLst>
          </p:cNvPr>
          <p:cNvSpPr>
            <a:spLocks noGrp="1"/>
          </p:cNvSpPr>
          <p:nvPr>
            <p:ph type="sldNum" sz="quarter" idx="12"/>
          </p:nvPr>
        </p:nvSpPr>
        <p:spPr/>
        <p:txBody>
          <a:bodyPr/>
          <a:lstStyle/>
          <a:p>
            <a:fld id="{45B76B8B-DE07-48A4-9913-B57A52F2F853}" type="slidenum">
              <a:rPr lang="nl-NL" noProof="0" smtClean="0"/>
              <a:t>13</a:t>
            </a:fld>
            <a:endParaRPr lang="nl-NL" noProof="0"/>
          </a:p>
        </p:txBody>
      </p:sp>
      <p:pic>
        <p:nvPicPr>
          <p:cNvPr id="3074" name="Picture 2" descr="blowerdoor_instructions">
            <a:extLst>
              <a:ext uri="{FF2B5EF4-FFF2-40B4-BE49-F238E27FC236}">
                <a16:creationId xmlns:a16="http://schemas.microsoft.com/office/drawing/2014/main" id="{FEB31425-ABD7-A264-CAB4-D065A7C79C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1476" y="1149837"/>
            <a:ext cx="4452451" cy="41407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B434B49-88E4-BFFB-CD77-7E40507B6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865" y="1149837"/>
            <a:ext cx="5521039" cy="414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12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6FAB6-23C7-9511-3FE4-BE324557AE89}"/>
              </a:ext>
            </a:extLst>
          </p:cNvPr>
          <p:cNvSpPr>
            <a:spLocks noGrp="1"/>
          </p:cNvSpPr>
          <p:nvPr>
            <p:ph type="title"/>
          </p:nvPr>
        </p:nvSpPr>
        <p:spPr/>
        <p:txBody>
          <a:bodyPr/>
          <a:lstStyle/>
          <a:p>
            <a:r>
              <a:rPr lang="nl-NL"/>
              <a:t>Adaptief bouwen </a:t>
            </a:r>
          </a:p>
        </p:txBody>
      </p:sp>
      <p:sp>
        <p:nvSpPr>
          <p:cNvPr id="3" name="Tijdelijke aanduiding voor inhoud 2">
            <a:extLst>
              <a:ext uri="{FF2B5EF4-FFF2-40B4-BE49-F238E27FC236}">
                <a16:creationId xmlns:a16="http://schemas.microsoft.com/office/drawing/2014/main" id="{1276B8CD-E336-C9B9-B047-1AC59609CAF7}"/>
              </a:ext>
            </a:extLst>
          </p:cNvPr>
          <p:cNvSpPr>
            <a:spLocks noGrp="1"/>
          </p:cNvSpPr>
          <p:nvPr>
            <p:ph idx="1"/>
          </p:nvPr>
        </p:nvSpPr>
        <p:spPr>
          <a:xfrm>
            <a:off x="371475" y="1709738"/>
            <a:ext cx="9808306" cy="4419599"/>
          </a:xfrm>
        </p:spPr>
        <p:txBody>
          <a:bodyPr/>
          <a:lstStyle/>
          <a:p>
            <a:pPr algn="l"/>
            <a:r>
              <a:rPr lang="nl-NL" b="0" i="0">
                <a:solidFill>
                  <a:srgbClr val="34434C"/>
                </a:solidFill>
                <a:effectLst/>
                <a:latin typeface="Tahoma" panose="020B0604030504040204" pitchFamily="34" charset="0"/>
              </a:rPr>
              <a:t>In veel steden is er sprake van leegstand van kantoren en winkelpanden. Slopen en nieuwbouwen is duur, beter zou het aanpassen van bestaande gebouwen zijn. </a:t>
            </a:r>
          </a:p>
          <a:p>
            <a:pPr algn="l"/>
            <a:r>
              <a:rPr lang="nl-NL" b="0" i="0">
                <a:solidFill>
                  <a:srgbClr val="34434C"/>
                </a:solidFill>
                <a:effectLst/>
                <a:latin typeface="Tahoma" panose="020B0604030504040204" pitchFamily="34" charset="0"/>
              </a:rPr>
              <a:t>Zo kunnen gebouwen gemakkelijk een tweede of derde leven krijgen.</a:t>
            </a:r>
          </a:p>
          <a:p>
            <a:pPr algn="l"/>
            <a:r>
              <a:rPr lang="nl-NL" b="0" i="0">
                <a:solidFill>
                  <a:srgbClr val="34434C"/>
                </a:solidFill>
                <a:effectLst/>
                <a:latin typeface="Tahoma" panose="020B0604030504040204" pitchFamily="34" charset="0"/>
              </a:rPr>
              <a:t>Hier valt ook levensbestendig bouwen onder. Je zou je huis gemakkelijk moeten kunnen aanpassen voor ongemakken als je ouder wordt.</a:t>
            </a:r>
          </a:p>
          <a:p>
            <a:pPr algn="l"/>
            <a:r>
              <a:rPr lang="nl-NL" b="0" i="0">
                <a:solidFill>
                  <a:srgbClr val="34434C"/>
                </a:solidFill>
                <a:effectLst/>
                <a:latin typeface="Tahoma" panose="020B0604030504040204" pitchFamily="34" charset="0"/>
              </a:rPr>
              <a:t>De mate waarin een gebouw aangepast kan worden aan een nieuwe functie, wordt het ‘adaptief vermogen’ van dat gebouw genoemd.</a:t>
            </a:r>
            <a:br>
              <a:rPr lang="nl-NL" b="0" i="0">
                <a:solidFill>
                  <a:srgbClr val="34434C"/>
                </a:solidFill>
                <a:effectLst/>
                <a:latin typeface="Tahoma" panose="020B0604030504040204" pitchFamily="34" charset="0"/>
              </a:rPr>
            </a:br>
            <a:br>
              <a:rPr lang="nl-NL" b="0" i="0">
                <a:solidFill>
                  <a:srgbClr val="34434C"/>
                </a:solidFill>
                <a:effectLst/>
                <a:latin typeface="Tahoma" panose="020B0604030504040204" pitchFamily="34" charset="0"/>
              </a:rPr>
            </a:br>
            <a:endParaRPr lang="nl-NL"/>
          </a:p>
          <a:p>
            <a:pPr lvl="1"/>
            <a:endParaRPr lang="nl-NL"/>
          </a:p>
        </p:txBody>
      </p:sp>
      <p:sp>
        <p:nvSpPr>
          <p:cNvPr id="4" name="Tijdelijke aanduiding voor datum 3">
            <a:extLst>
              <a:ext uri="{FF2B5EF4-FFF2-40B4-BE49-F238E27FC236}">
                <a16:creationId xmlns:a16="http://schemas.microsoft.com/office/drawing/2014/main" id="{C57C89ED-4BDF-5C99-10FD-36B4FCCB8DF9}"/>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B5C029B6-3F7D-F328-D973-028E60EFA65C}"/>
              </a:ext>
            </a:extLst>
          </p:cNvPr>
          <p:cNvSpPr>
            <a:spLocks noGrp="1"/>
          </p:cNvSpPr>
          <p:nvPr>
            <p:ph type="ftr" sz="quarter" idx="11"/>
          </p:nvPr>
        </p:nvSpPr>
        <p:spPr/>
        <p:txBody>
          <a:bodyPr/>
          <a:lstStyle/>
          <a:p>
            <a:endParaRPr lang="nl-NL" noProof="0"/>
          </a:p>
        </p:txBody>
      </p:sp>
      <p:sp>
        <p:nvSpPr>
          <p:cNvPr id="6" name="Tijdelijke aanduiding voor dianummer 5">
            <a:extLst>
              <a:ext uri="{FF2B5EF4-FFF2-40B4-BE49-F238E27FC236}">
                <a16:creationId xmlns:a16="http://schemas.microsoft.com/office/drawing/2014/main" id="{6AB27C5D-4D6E-2D16-C85F-8F9D1385E070}"/>
              </a:ext>
            </a:extLst>
          </p:cNvPr>
          <p:cNvSpPr>
            <a:spLocks noGrp="1"/>
          </p:cNvSpPr>
          <p:nvPr>
            <p:ph type="sldNum" sz="quarter" idx="12"/>
          </p:nvPr>
        </p:nvSpPr>
        <p:spPr/>
        <p:txBody>
          <a:bodyPr/>
          <a:lstStyle/>
          <a:p>
            <a:fld id="{45B76B8B-DE07-48A4-9913-B57A52F2F853}" type="slidenum">
              <a:rPr lang="nl-NL" noProof="0" smtClean="0"/>
              <a:t>14</a:t>
            </a:fld>
            <a:endParaRPr lang="nl-NL" noProof="0"/>
          </a:p>
        </p:txBody>
      </p:sp>
    </p:spTree>
    <p:extLst>
      <p:ext uri="{BB962C8B-B14F-4D97-AF65-F5344CB8AC3E}">
        <p14:creationId xmlns:p14="http://schemas.microsoft.com/office/powerpoint/2010/main" val="967584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A556A-7CC6-B2D3-54C1-BE911AFD3532}"/>
              </a:ext>
            </a:extLst>
          </p:cNvPr>
          <p:cNvSpPr>
            <a:spLocks noGrp="1"/>
          </p:cNvSpPr>
          <p:nvPr>
            <p:ph type="title"/>
          </p:nvPr>
        </p:nvSpPr>
        <p:spPr/>
        <p:txBody>
          <a:bodyPr/>
          <a:lstStyle/>
          <a:p>
            <a:r>
              <a:rPr lang="nl-NL"/>
              <a:t>Stewart Brand: gebouw lagen</a:t>
            </a:r>
          </a:p>
        </p:txBody>
      </p:sp>
      <p:sp>
        <p:nvSpPr>
          <p:cNvPr id="3" name="Tijdelijke aanduiding voor inhoud 2">
            <a:extLst>
              <a:ext uri="{FF2B5EF4-FFF2-40B4-BE49-F238E27FC236}">
                <a16:creationId xmlns:a16="http://schemas.microsoft.com/office/drawing/2014/main" id="{949C866B-439D-B98F-3626-87852D8FEAEB}"/>
              </a:ext>
            </a:extLst>
          </p:cNvPr>
          <p:cNvSpPr>
            <a:spLocks noGrp="1"/>
          </p:cNvSpPr>
          <p:nvPr>
            <p:ph idx="1"/>
          </p:nvPr>
        </p:nvSpPr>
        <p:spPr/>
        <p:txBody>
          <a:bodyPr/>
          <a:lstStyle/>
          <a:p>
            <a:r>
              <a:rPr lang="nl-NL" b="0" i="0">
                <a:solidFill>
                  <a:srgbClr val="333333"/>
                </a:solidFill>
                <a:effectLst/>
                <a:latin typeface="Helvetica Neue"/>
              </a:rPr>
              <a:t>Een gebouw is te splitsen in een aantal lagen (Stewart Brand). </a:t>
            </a:r>
            <a:br>
              <a:rPr lang="nl-NL"/>
            </a:br>
            <a:endParaRPr lang="nl-NL"/>
          </a:p>
        </p:txBody>
      </p:sp>
      <p:sp>
        <p:nvSpPr>
          <p:cNvPr id="4" name="Tijdelijke aanduiding voor datum 3">
            <a:extLst>
              <a:ext uri="{FF2B5EF4-FFF2-40B4-BE49-F238E27FC236}">
                <a16:creationId xmlns:a16="http://schemas.microsoft.com/office/drawing/2014/main" id="{B098F1C4-9D78-F038-E369-7EB7A6E5B99F}"/>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6" name="Tijdelijke aanduiding voor dianummer 5">
            <a:extLst>
              <a:ext uri="{FF2B5EF4-FFF2-40B4-BE49-F238E27FC236}">
                <a16:creationId xmlns:a16="http://schemas.microsoft.com/office/drawing/2014/main" id="{483202F5-96C9-18D0-1F10-06324E56CE69}"/>
              </a:ext>
            </a:extLst>
          </p:cNvPr>
          <p:cNvSpPr>
            <a:spLocks noGrp="1"/>
          </p:cNvSpPr>
          <p:nvPr>
            <p:ph type="sldNum" sz="quarter" idx="12"/>
          </p:nvPr>
        </p:nvSpPr>
        <p:spPr/>
        <p:txBody>
          <a:bodyPr/>
          <a:lstStyle/>
          <a:p>
            <a:fld id="{45B76B8B-DE07-48A4-9913-B57A52F2F853}" type="slidenum">
              <a:rPr lang="nl-NL" noProof="0" smtClean="0"/>
              <a:t>15</a:t>
            </a:fld>
            <a:endParaRPr lang="nl-NL" noProof="0"/>
          </a:p>
        </p:txBody>
      </p:sp>
      <p:pic>
        <p:nvPicPr>
          <p:cNvPr id="1026" name="Picture 2" descr="adaptief2">
            <a:extLst>
              <a:ext uri="{FF2B5EF4-FFF2-40B4-BE49-F238E27FC236}">
                <a16:creationId xmlns:a16="http://schemas.microsoft.com/office/drawing/2014/main" id="{824CC7EB-A933-BC82-F3DA-21DACF111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999" y="2425959"/>
            <a:ext cx="5715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nieuwe bibliotheek LocHal Tilburg biedt een geweldige sfeer en talloze  gebruiksmogelijkheden (vijf sterren)">
            <a:extLst>
              <a:ext uri="{FF2B5EF4-FFF2-40B4-BE49-F238E27FC236}">
                <a16:creationId xmlns:a16="http://schemas.microsoft.com/office/drawing/2014/main" id="{42FFA96F-DCCE-3268-5864-527472222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878" y="2528369"/>
            <a:ext cx="4388318" cy="292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80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9">
            <a:extLst>
              <a:ext uri="{FF2B5EF4-FFF2-40B4-BE49-F238E27FC236}">
                <a16:creationId xmlns:a16="http://schemas.microsoft.com/office/drawing/2014/main" id="{057E9039-CF12-960E-2059-7902F6589CD7}"/>
              </a:ext>
            </a:extLst>
          </p:cNvPr>
          <p:cNvSpPr>
            <a:spLocks noGrp="1"/>
          </p:cNvSpPr>
          <p:nvPr>
            <p:ph idx="1"/>
          </p:nvPr>
        </p:nvSpPr>
        <p:spPr>
          <a:xfrm>
            <a:off x="371475" y="1709738"/>
            <a:ext cx="9460348" cy="4419599"/>
          </a:xfrm>
        </p:spPr>
        <p:txBody>
          <a:bodyPr/>
          <a:lstStyle/>
          <a:p>
            <a:pPr marL="0" indent="0" algn="l">
              <a:buNone/>
            </a:pPr>
            <a:r>
              <a:rPr lang="nl-NL" b="0" i="0">
                <a:solidFill>
                  <a:srgbClr val="34434C"/>
                </a:solidFill>
                <a:effectLst/>
                <a:latin typeface="Tahoma" panose="020B0604030504040204" pitchFamily="34" charset="0"/>
              </a:rPr>
              <a:t>Hoe circulair een </a:t>
            </a:r>
            <a:r>
              <a:rPr lang="nl-NL">
                <a:solidFill>
                  <a:srgbClr val="34434C"/>
                </a:solidFill>
                <a:latin typeface="Tahoma" panose="020B0604030504040204" pitchFamily="34" charset="0"/>
              </a:rPr>
              <a:t>gebouw is </a:t>
            </a:r>
            <a:r>
              <a:rPr lang="nl-NL" err="1">
                <a:solidFill>
                  <a:srgbClr val="34434C"/>
                </a:solidFill>
                <a:latin typeface="Tahoma" panose="020B0604030504040204" pitchFamily="34" charset="0"/>
              </a:rPr>
              <a:t>is</a:t>
            </a:r>
            <a:r>
              <a:rPr lang="nl-NL">
                <a:solidFill>
                  <a:srgbClr val="34434C"/>
                </a:solidFill>
                <a:latin typeface="Tahoma" panose="020B0604030504040204" pitchFamily="34" charset="0"/>
              </a:rPr>
              <a:t> afhankelijk van :</a:t>
            </a:r>
          </a:p>
          <a:p>
            <a:pPr marL="342900" indent="-342900" algn="l">
              <a:buFont typeface="+mj-lt"/>
              <a:buAutoNum type="arabicPeriod"/>
            </a:pPr>
            <a:r>
              <a:rPr lang="nl-NL" b="0" i="0">
                <a:solidFill>
                  <a:srgbClr val="34434C"/>
                </a:solidFill>
                <a:effectLst/>
                <a:latin typeface="Tahoma" panose="020B0604030504040204" pitchFamily="34" charset="0"/>
              </a:rPr>
              <a:t>de materialen (herkomst, het toekomstscenario)</a:t>
            </a:r>
            <a:endParaRPr lang="nl-NL">
              <a:solidFill>
                <a:srgbClr val="34434C"/>
              </a:solidFill>
              <a:latin typeface="Tahoma" panose="020B0604030504040204" pitchFamily="34" charset="0"/>
            </a:endParaRPr>
          </a:p>
          <a:p>
            <a:pPr marL="342900" indent="-342900" algn="l">
              <a:buFont typeface="+mj-lt"/>
              <a:buAutoNum type="arabicPeriod"/>
            </a:pPr>
            <a:r>
              <a:rPr lang="nl-NL" b="0" i="0">
                <a:solidFill>
                  <a:srgbClr val="34434C"/>
                </a:solidFill>
                <a:effectLst/>
                <a:latin typeface="Tahoma" panose="020B0604030504040204" pitchFamily="34" charset="0"/>
              </a:rPr>
              <a:t>losmaakbaarheid (type, bereikbaarheid)</a:t>
            </a:r>
          </a:p>
          <a:p>
            <a:pPr marL="0" indent="0">
              <a:buNone/>
            </a:pPr>
            <a:endParaRPr lang="nl-NL" b="0" i="0">
              <a:solidFill>
                <a:srgbClr val="34434C"/>
              </a:solidFill>
              <a:effectLst/>
              <a:latin typeface="Tahoma" panose="020B0604030504040204" pitchFamily="34" charset="0"/>
            </a:endParaRPr>
          </a:p>
          <a:p>
            <a:pPr marL="0" indent="0">
              <a:buNone/>
            </a:pPr>
            <a:r>
              <a:rPr lang="nl-NL" b="0" i="0">
                <a:solidFill>
                  <a:srgbClr val="34434C"/>
                </a:solidFill>
                <a:effectLst/>
                <a:latin typeface="Tahoma" panose="020B0604030504040204" pitchFamily="34" charset="0"/>
              </a:rPr>
              <a:t>Duurzame materialen</a:t>
            </a:r>
            <a:br>
              <a:rPr lang="nl-NL"/>
            </a:br>
            <a:r>
              <a:rPr lang="nl-NL" b="0" i="0">
                <a:solidFill>
                  <a:srgbClr val="34434C"/>
                </a:solidFill>
                <a:effectLst/>
                <a:latin typeface="Tahoma" panose="020B0604030504040204" pitchFamily="34" charset="0"/>
              </a:rPr>
              <a:t>- </a:t>
            </a:r>
            <a:r>
              <a:rPr lang="nl-NL" sz="1600" b="0" i="0">
                <a:solidFill>
                  <a:srgbClr val="34434C"/>
                </a:solidFill>
                <a:effectLst/>
                <a:latin typeface="Tahoma" panose="020B0604030504040204" pitchFamily="34" charset="0"/>
              </a:rPr>
              <a:t>putten de bodem niet uit (als materialen in de cirkels zitten heb je geen mijnen meer nodig)</a:t>
            </a:r>
            <a:br>
              <a:rPr lang="nl-NL" sz="1600"/>
            </a:br>
            <a:r>
              <a:rPr lang="nl-NL" sz="1600" b="0" i="0">
                <a:solidFill>
                  <a:srgbClr val="34434C"/>
                </a:solidFill>
                <a:effectLst/>
                <a:latin typeface="Tahoma" panose="020B0604030504040204" pitchFamily="34" charset="0"/>
              </a:rPr>
              <a:t>- tasten de natuur niet aan (zijn afbreekbaar en de productie neemt geen extra natuur in beslag)</a:t>
            </a:r>
            <a:br>
              <a:rPr lang="nl-NL" sz="1600"/>
            </a:br>
            <a:r>
              <a:rPr lang="nl-NL" sz="1600" b="0" i="0">
                <a:solidFill>
                  <a:srgbClr val="34434C"/>
                </a:solidFill>
                <a:effectLst/>
                <a:latin typeface="Tahoma" panose="020B0604030504040204" pitchFamily="34" charset="0"/>
              </a:rPr>
              <a:t>- bevatten geen schadelijke stoffen (zijn niet giftig)</a:t>
            </a:r>
            <a:br>
              <a:rPr lang="nl-NL" sz="1600"/>
            </a:br>
            <a:r>
              <a:rPr lang="nl-NL" sz="1600" b="0" i="0">
                <a:solidFill>
                  <a:srgbClr val="34434C"/>
                </a:solidFill>
                <a:effectLst/>
                <a:latin typeface="Tahoma" panose="020B0604030504040204" pitchFamily="34" charset="0"/>
              </a:rPr>
              <a:t>- hebben aandacht voor de mens (en kijken naar fair </a:t>
            </a:r>
            <a:r>
              <a:rPr lang="nl-NL" sz="1600" b="0" i="0" err="1">
                <a:solidFill>
                  <a:srgbClr val="34434C"/>
                </a:solidFill>
                <a:effectLst/>
                <a:latin typeface="Tahoma" panose="020B0604030504040204" pitchFamily="34" charset="0"/>
              </a:rPr>
              <a:t>trade</a:t>
            </a:r>
            <a:r>
              <a:rPr lang="nl-NL" sz="1600" b="0" i="0">
                <a:solidFill>
                  <a:srgbClr val="34434C"/>
                </a:solidFill>
                <a:effectLst/>
                <a:latin typeface="Tahoma" panose="020B0604030504040204" pitchFamily="34" charset="0"/>
              </a:rPr>
              <a:t>, arbeidsomstandigheden, mensenrechten, corruptie)</a:t>
            </a:r>
            <a:br>
              <a:rPr lang="nl-NL" sz="1600"/>
            </a:br>
            <a:r>
              <a:rPr lang="nl-NL" sz="1600" b="0" i="0">
                <a:solidFill>
                  <a:srgbClr val="34434C"/>
                </a:solidFill>
                <a:effectLst/>
                <a:latin typeface="Tahoma" panose="020B0604030504040204" pitchFamily="34" charset="0"/>
              </a:rPr>
              <a:t>- komen liefst uit de omgeving</a:t>
            </a:r>
            <a:br>
              <a:rPr lang="nl-NL" sz="1600"/>
            </a:br>
            <a:r>
              <a:rPr lang="nl-NL" sz="1600" b="0" i="0">
                <a:solidFill>
                  <a:srgbClr val="34434C"/>
                </a:solidFill>
                <a:effectLst/>
                <a:latin typeface="Tahoma" panose="020B0604030504040204" pitchFamily="34" charset="0"/>
              </a:rPr>
              <a:t>- kunnen worden hergebruikt.</a:t>
            </a:r>
            <a:br>
              <a:rPr lang="nl-NL"/>
            </a:br>
            <a:br>
              <a:rPr lang="nl-NL"/>
            </a:br>
            <a:r>
              <a:rPr lang="nl-NL" b="0" i="0">
                <a:solidFill>
                  <a:srgbClr val="34434C"/>
                </a:solidFill>
                <a:effectLst/>
                <a:latin typeface="Tahoma" panose="020B0604030504040204" pitchFamily="34" charset="0"/>
              </a:rPr>
              <a:t>ze zijn vaak </a:t>
            </a:r>
            <a:r>
              <a:rPr lang="nl-NL" b="0" i="0" err="1">
                <a:solidFill>
                  <a:srgbClr val="34434C"/>
                </a:solidFill>
                <a:effectLst/>
                <a:latin typeface="Tahoma" panose="020B0604030504040204" pitchFamily="34" charset="0"/>
              </a:rPr>
              <a:t>biobased</a:t>
            </a:r>
            <a:br>
              <a:rPr lang="nl-NL"/>
            </a:br>
            <a:r>
              <a:rPr lang="nl-NL" b="0" i="0">
                <a:solidFill>
                  <a:srgbClr val="34434C"/>
                </a:solidFill>
                <a:effectLst/>
                <a:latin typeface="Tahoma" panose="020B0604030504040204" pitchFamily="34" charset="0"/>
              </a:rPr>
              <a:t>zitten in de circulaire economie </a:t>
            </a:r>
            <a:br>
              <a:rPr lang="nl-NL"/>
            </a:br>
            <a:r>
              <a:rPr lang="nl-NL" b="0" i="0">
                <a:solidFill>
                  <a:srgbClr val="34434C"/>
                </a:solidFill>
                <a:effectLst/>
                <a:latin typeface="Tahoma" panose="020B0604030504040204" pitchFamily="34" charset="0"/>
              </a:rPr>
              <a:t>én in cascades</a:t>
            </a:r>
            <a:br>
              <a:rPr lang="nl-NL"/>
            </a:br>
            <a:endParaRPr lang="nl-NL"/>
          </a:p>
        </p:txBody>
      </p:sp>
      <p:sp>
        <p:nvSpPr>
          <p:cNvPr id="2" name="Titel 1">
            <a:extLst>
              <a:ext uri="{FF2B5EF4-FFF2-40B4-BE49-F238E27FC236}">
                <a16:creationId xmlns:a16="http://schemas.microsoft.com/office/drawing/2014/main" id="{F87C7E04-A94D-967E-9376-982DAAD38712}"/>
              </a:ext>
            </a:extLst>
          </p:cNvPr>
          <p:cNvSpPr>
            <a:spLocks noGrp="1"/>
          </p:cNvSpPr>
          <p:nvPr>
            <p:ph type="title"/>
          </p:nvPr>
        </p:nvSpPr>
        <p:spPr/>
        <p:txBody>
          <a:bodyPr/>
          <a:lstStyle/>
          <a:p>
            <a:r>
              <a:rPr lang="nl-NL"/>
              <a:t>Circulaire bouwen</a:t>
            </a:r>
          </a:p>
        </p:txBody>
      </p:sp>
      <p:sp>
        <p:nvSpPr>
          <p:cNvPr id="4" name="Tijdelijke aanduiding voor datum 3">
            <a:extLst>
              <a:ext uri="{FF2B5EF4-FFF2-40B4-BE49-F238E27FC236}">
                <a16:creationId xmlns:a16="http://schemas.microsoft.com/office/drawing/2014/main" id="{C9781247-02F1-35D9-3A36-DEDC06A99575}"/>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6" name="Tijdelijke aanduiding voor dianummer 5">
            <a:extLst>
              <a:ext uri="{FF2B5EF4-FFF2-40B4-BE49-F238E27FC236}">
                <a16:creationId xmlns:a16="http://schemas.microsoft.com/office/drawing/2014/main" id="{18635DC3-798E-C3A8-97B3-910ECDB131CA}"/>
              </a:ext>
            </a:extLst>
          </p:cNvPr>
          <p:cNvSpPr>
            <a:spLocks noGrp="1"/>
          </p:cNvSpPr>
          <p:nvPr>
            <p:ph type="sldNum" sz="quarter" idx="12"/>
          </p:nvPr>
        </p:nvSpPr>
        <p:spPr/>
        <p:txBody>
          <a:bodyPr/>
          <a:lstStyle/>
          <a:p>
            <a:fld id="{45B76B8B-DE07-48A4-9913-B57A52F2F853}" type="slidenum">
              <a:rPr lang="nl-NL" noProof="0" smtClean="0"/>
              <a:t>16</a:t>
            </a:fld>
            <a:endParaRPr lang="nl-NL" noProof="0"/>
          </a:p>
        </p:txBody>
      </p:sp>
    </p:spTree>
    <p:extLst>
      <p:ext uri="{BB962C8B-B14F-4D97-AF65-F5344CB8AC3E}">
        <p14:creationId xmlns:p14="http://schemas.microsoft.com/office/powerpoint/2010/main" val="1913521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E3AB5-738B-E270-24A4-9FDDDD8ABE7C}"/>
              </a:ext>
            </a:extLst>
          </p:cNvPr>
          <p:cNvSpPr>
            <a:spLocks noGrp="1"/>
          </p:cNvSpPr>
          <p:nvPr>
            <p:ph type="title"/>
          </p:nvPr>
        </p:nvSpPr>
        <p:spPr/>
        <p:txBody>
          <a:bodyPr/>
          <a:lstStyle/>
          <a:p>
            <a:r>
              <a:rPr lang="nl-NL"/>
              <a:t>Trias </a:t>
            </a:r>
            <a:r>
              <a:rPr lang="nl-NL" err="1"/>
              <a:t>Materia</a:t>
            </a:r>
            <a:endParaRPr lang="nl-NL"/>
          </a:p>
        </p:txBody>
      </p:sp>
      <p:sp>
        <p:nvSpPr>
          <p:cNvPr id="4" name="Tijdelijke aanduiding voor datum 3">
            <a:extLst>
              <a:ext uri="{FF2B5EF4-FFF2-40B4-BE49-F238E27FC236}">
                <a16:creationId xmlns:a16="http://schemas.microsoft.com/office/drawing/2014/main" id="{D98F9353-04D7-6CB2-E98E-BFAFB77DA212}"/>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D9E12B4D-958A-2C03-D638-90AF0E1AE3F3}"/>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750E5F11-5B67-5E8C-FCBE-42E7C188F10A}"/>
              </a:ext>
            </a:extLst>
          </p:cNvPr>
          <p:cNvSpPr>
            <a:spLocks noGrp="1"/>
          </p:cNvSpPr>
          <p:nvPr>
            <p:ph type="sldNum" sz="quarter" idx="12"/>
          </p:nvPr>
        </p:nvSpPr>
        <p:spPr/>
        <p:txBody>
          <a:bodyPr/>
          <a:lstStyle/>
          <a:p>
            <a:fld id="{45B76B8B-DE07-48A4-9913-B57A52F2F853}" type="slidenum">
              <a:rPr lang="nl-NL" noProof="0" smtClean="0"/>
              <a:t>17</a:t>
            </a:fld>
            <a:endParaRPr lang="nl-NL" noProof="0"/>
          </a:p>
        </p:txBody>
      </p:sp>
      <p:pic>
        <p:nvPicPr>
          <p:cNvPr id="2050" name="Picture 2" descr="lansink">
            <a:extLst>
              <a:ext uri="{FF2B5EF4-FFF2-40B4-BE49-F238E27FC236}">
                <a16:creationId xmlns:a16="http://schemas.microsoft.com/office/drawing/2014/main" id="{1817AF10-E9A8-1901-6903-705F8606BC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52789" y="2969777"/>
            <a:ext cx="3215732" cy="2354782"/>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4E5BEE88-BA18-084C-7870-BD58EB648F19}"/>
              </a:ext>
            </a:extLst>
          </p:cNvPr>
          <p:cNvPicPr>
            <a:picLocks noChangeAspect="1"/>
          </p:cNvPicPr>
          <p:nvPr/>
        </p:nvPicPr>
        <p:blipFill>
          <a:blip r:embed="rId3"/>
          <a:stretch>
            <a:fillRect/>
          </a:stretch>
        </p:blipFill>
        <p:spPr>
          <a:xfrm>
            <a:off x="683420" y="1457266"/>
            <a:ext cx="4322725" cy="5254347"/>
          </a:xfrm>
          <a:prstGeom prst="rect">
            <a:avLst/>
          </a:prstGeom>
        </p:spPr>
      </p:pic>
      <p:pic>
        <p:nvPicPr>
          <p:cNvPr id="2052" name="Picture 4" descr="10R">
            <a:extLst>
              <a:ext uri="{FF2B5EF4-FFF2-40B4-BE49-F238E27FC236}">
                <a16:creationId xmlns:a16="http://schemas.microsoft.com/office/drawing/2014/main" id="{04B6701F-A619-B07B-46CF-45719FCAA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212" y="641764"/>
            <a:ext cx="3327378" cy="579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838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BF74D14C-8566-7CD6-7755-0ACB62DF051B}"/>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6" name="Tijdelijke aanduiding voor dianummer 5">
            <a:extLst>
              <a:ext uri="{FF2B5EF4-FFF2-40B4-BE49-F238E27FC236}">
                <a16:creationId xmlns:a16="http://schemas.microsoft.com/office/drawing/2014/main" id="{9B406943-CAED-5942-9AF8-C8D8DE096E90}"/>
              </a:ext>
            </a:extLst>
          </p:cNvPr>
          <p:cNvSpPr>
            <a:spLocks noGrp="1"/>
          </p:cNvSpPr>
          <p:nvPr>
            <p:ph type="sldNum" sz="quarter" idx="12"/>
          </p:nvPr>
        </p:nvSpPr>
        <p:spPr/>
        <p:txBody>
          <a:bodyPr/>
          <a:lstStyle/>
          <a:p>
            <a:fld id="{45B76B8B-DE07-48A4-9913-B57A52F2F853}" type="slidenum">
              <a:rPr lang="nl-NL" noProof="0" smtClean="0"/>
              <a:t>18</a:t>
            </a:fld>
            <a:endParaRPr lang="nl-NL" noProof="0"/>
          </a:p>
        </p:txBody>
      </p:sp>
      <p:pic>
        <p:nvPicPr>
          <p:cNvPr id="8" name="Afbeelding 7">
            <a:hlinkClick r:id="rId2"/>
            <a:extLst>
              <a:ext uri="{FF2B5EF4-FFF2-40B4-BE49-F238E27FC236}">
                <a16:creationId xmlns:a16="http://schemas.microsoft.com/office/drawing/2014/main" id="{0CEF15AB-F444-002A-90C9-6E1249D5BB25}"/>
              </a:ext>
            </a:extLst>
          </p:cNvPr>
          <p:cNvPicPr>
            <a:picLocks noChangeAspect="1"/>
          </p:cNvPicPr>
          <p:nvPr/>
        </p:nvPicPr>
        <p:blipFill>
          <a:blip r:embed="rId3"/>
          <a:stretch>
            <a:fillRect/>
          </a:stretch>
        </p:blipFill>
        <p:spPr>
          <a:xfrm>
            <a:off x="1455575" y="0"/>
            <a:ext cx="7831957" cy="6858000"/>
          </a:xfrm>
          <a:prstGeom prst="rect">
            <a:avLst/>
          </a:prstGeom>
        </p:spPr>
      </p:pic>
    </p:spTree>
    <p:extLst>
      <p:ext uri="{BB962C8B-B14F-4D97-AF65-F5344CB8AC3E}">
        <p14:creationId xmlns:p14="http://schemas.microsoft.com/office/powerpoint/2010/main" val="365120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34B3C-6A89-05EC-13C7-21D12A224FCF}"/>
              </a:ext>
            </a:extLst>
          </p:cNvPr>
          <p:cNvSpPr>
            <a:spLocks noGrp="1"/>
          </p:cNvSpPr>
          <p:nvPr>
            <p:ph type="title"/>
          </p:nvPr>
        </p:nvSpPr>
        <p:spPr/>
        <p:txBody>
          <a:bodyPr/>
          <a:lstStyle/>
          <a:p>
            <a:r>
              <a:rPr lang="nl-NL"/>
              <a:t>Losmaakbaarheid</a:t>
            </a:r>
          </a:p>
        </p:txBody>
      </p:sp>
      <p:sp>
        <p:nvSpPr>
          <p:cNvPr id="4" name="Tijdelijke aanduiding voor datum 3">
            <a:extLst>
              <a:ext uri="{FF2B5EF4-FFF2-40B4-BE49-F238E27FC236}">
                <a16:creationId xmlns:a16="http://schemas.microsoft.com/office/drawing/2014/main" id="{E2F2ABD6-AC44-5643-7FFA-2922B644FA9A}"/>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6" name="Tijdelijke aanduiding voor dianummer 5">
            <a:extLst>
              <a:ext uri="{FF2B5EF4-FFF2-40B4-BE49-F238E27FC236}">
                <a16:creationId xmlns:a16="http://schemas.microsoft.com/office/drawing/2014/main" id="{D3002B4F-A1C9-39E3-12E0-3ABA949EE922}"/>
              </a:ext>
            </a:extLst>
          </p:cNvPr>
          <p:cNvSpPr>
            <a:spLocks noGrp="1"/>
          </p:cNvSpPr>
          <p:nvPr>
            <p:ph type="sldNum" sz="quarter" idx="12"/>
          </p:nvPr>
        </p:nvSpPr>
        <p:spPr/>
        <p:txBody>
          <a:bodyPr/>
          <a:lstStyle/>
          <a:p>
            <a:fld id="{45B76B8B-DE07-48A4-9913-B57A52F2F853}" type="slidenum">
              <a:rPr lang="nl-NL" noProof="0" smtClean="0"/>
              <a:t>19</a:t>
            </a:fld>
            <a:endParaRPr lang="nl-NL" noProof="0"/>
          </a:p>
        </p:txBody>
      </p:sp>
      <p:pic>
        <p:nvPicPr>
          <p:cNvPr id="7" name="Tijdelijke aanduiding voor inhoud 6">
            <a:extLst>
              <a:ext uri="{FF2B5EF4-FFF2-40B4-BE49-F238E27FC236}">
                <a16:creationId xmlns:a16="http://schemas.microsoft.com/office/drawing/2014/main" id="{4452FB82-CD81-BF4A-1F63-C09FA18A0887}"/>
              </a:ext>
            </a:extLst>
          </p:cNvPr>
          <p:cNvPicPr>
            <a:picLocks noGrp="1" noChangeAspect="1"/>
          </p:cNvPicPr>
          <p:nvPr>
            <p:ph idx="1"/>
          </p:nvPr>
        </p:nvPicPr>
        <p:blipFill>
          <a:blip r:embed="rId2"/>
          <a:stretch>
            <a:fillRect/>
          </a:stretch>
        </p:blipFill>
        <p:spPr>
          <a:xfrm>
            <a:off x="1504554" y="1515530"/>
            <a:ext cx="5929894" cy="4419600"/>
          </a:xfrm>
          <a:prstGeom prst="rect">
            <a:avLst/>
          </a:prstGeom>
        </p:spPr>
      </p:pic>
    </p:spTree>
    <p:extLst>
      <p:ext uri="{BB962C8B-B14F-4D97-AF65-F5344CB8AC3E}">
        <p14:creationId xmlns:p14="http://schemas.microsoft.com/office/powerpoint/2010/main" val="2880412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479C6C2-BE8D-4AE8-9486-912233657BAC}"/>
              </a:ext>
            </a:extLst>
          </p:cNvPr>
          <p:cNvPicPr>
            <a:picLocks noChangeAspect="1"/>
          </p:cNvPicPr>
          <p:nvPr/>
        </p:nvPicPr>
        <p:blipFill rotWithShape="1">
          <a:blip r:embed="rId2"/>
          <a:srcRect l="21102" t="24847" r="5043" b="25186"/>
          <a:stretch/>
        </p:blipFill>
        <p:spPr>
          <a:xfrm>
            <a:off x="198484" y="1170843"/>
            <a:ext cx="10725968" cy="4079929"/>
          </a:xfrm>
          <a:prstGeom prst="rect">
            <a:avLst/>
          </a:prstGeom>
        </p:spPr>
      </p:pic>
    </p:spTree>
    <p:extLst>
      <p:ext uri="{BB962C8B-B14F-4D97-AF65-F5344CB8AC3E}">
        <p14:creationId xmlns:p14="http://schemas.microsoft.com/office/powerpoint/2010/main" val="1984413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6FAB6-23C7-9511-3FE4-BE324557AE89}"/>
              </a:ext>
            </a:extLst>
          </p:cNvPr>
          <p:cNvSpPr>
            <a:spLocks noGrp="1"/>
          </p:cNvSpPr>
          <p:nvPr>
            <p:ph type="title"/>
          </p:nvPr>
        </p:nvSpPr>
        <p:spPr/>
        <p:txBody>
          <a:bodyPr/>
          <a:lstStyle/>
          <a:p>
            <a:r>
              <a:rPr lang="nl-NL"/>
              <a:t>Adaptief bouwen </a:t>
            </a:r>
          </a:p>
        </p:txBody>
      </p:sp>
      <p:sp>
        <p:nvSpPr>
          <p:cNvPr id="3" name="Tijdelijke aanduiding voor inhoud 2">
            <a:extLst>
              <a:ext uri="{FF2B5EF4-FFF2-40B4-BE49-F238E27FC236}">
                <a16:creationId xmlns:a16="http://schemas.microsoft.com/office/drawing/2014/main" id="{1276B8CD-E336-C9B9-B047-1AC59609CAF7}"/>
              </a:ext>
            </a:extLst>
          </p:cNvPr>
          <p:cNvSpPr>
            <a:spLocks noGrp="1"/>
          </p:cNvSpPr>
          <p:nvPr>
            <p:ph idx="1"/>
          </p:nvPr>
        </p:nvSpPr>
        <p:spPr>
          <a:xfrm>
            <a:off x="371475" y="1709738"/>
            <a:ext cx="9808306" cy="4419599"/>
          </a:xfrm>
        </p:spPr>
        <p:txBody>
          <a:bodyPr/>
          <a:lstStyle/>
          <a:p>
            <a:pPr algn="l"/>
            <a:r>
              <a:rPr lang="nl-NL" b="0" i="0">
                <a:solidFill>
                  <a:srgbClr val="34434C"/>
                </a:solidFill>
                <a:effectLst/>
                <a:latin typeface="Tahoma" panose="020B0604030504040204" pitchFamily="34" charset="0"/>
              </a:rPr>
              <a:t>In veel steden is er sprake van leegstand van kantoren en winkelpanden. Slopen en nieuwbouwen is duur, beter zou het aanpassen van bestaande gebouwen zijn. </a:t>
            </a:r>
          </a:p>
          <a:p>
            <a:pPr algn="l"/>
            <a:r>
              <a:rPr lang="nl-NL" b="0" i="0">
                <a:solidFill>
                  <a:srgbClr val="34434C"/>
                </a:solidFill>
                <a:effectLst/>
                <a:latin typeface="Tahoma" panose="020B0604030504040204" pitchFamily="34" charset="0"/>
              </a:rPr>
              <a:t>Zo kunnen gebouwen gemakkelijk een tweede of derde leven krijgen.</a:t>
            </a:r>
          </a:p>
          <a:p>
            <a:pPr algn="l"/>
            <a:r>
              <a:rPr lang="nl-NL" b="0" i="0">
                <a:solidFill>
                  <a:srgbClr val="34434C"/>
                </a:solidFill>
                <a:effectLst/>
                <a:latin typeface="Tahoma" panose="020B0604030504040204" pitchFamily="34" charset="0"/>
              </a:rPr>
              <a:t>Hier valt ook levensbestendig bouwen onder. Je zou je huis gemakkelijk moeten kunnen aanpassen voor ongemakken als je ouder wordt.</a:t>
            </a:r>
          </a:p>
          <a:p>
            <a:pPr algn="l"/>
            <a:r>
              <a:rPr lang="nl-NL" b="0" i="0">
                <a:solidFill>
                  <a:srgbClr val="34434C"/>
                </a:solidFill>
                <a:effectLst/>
                <a:latin typeface="Tahoma" panose="020B0604030504040204" pitchFamily="34" charset="0"/>
              </a:rPr>
              <a:t>De mate waarin een gebouw aangepast kan worden aan een nieuwe functie, wordt het ‘adaptief vermogen’ van dat gebouw genoemd.</a:t>
            </a:r>
            <a:br>
              <a:rPr lang="nl-NL" b="0" i="0">
                <a:solidFill>
                  <a:srgbClr val="34434C"/>
                </a:solidFill>
                <a:effectLst/>
                <a:latin typeface="Tahoma" panose="020B0604030504040204" pitchFamily="34" charset="0"/>
              </a:rPr>
            </a:br>
            <a:br>
              <a:rPr lang="nl-NL" b="0" i="0">
                <a:solidFill>
                  <a:srgbClr val="34434C"/>
                </a:solidFill>
                <a:effectLst/>
                <a:latin typeface="Tahoma" panose="020B0604030504040204" pitchFamily="34" charset="0"/>
              </a:rPr>
            </a:br>
            <a:endParaRPr lang="nl-NL"/>
          </a:p>
          <a:p>
            <a:pPr lvl="1"/>
            <a:endParaRPr lang="nl-NL"/>
          </a:p>
        </p:txBody>
      </p:sp>
      <p:sp>
        <p:nvSpPr>
          <p:cNvPr id="4" name="Tijdelijke aanduiding voor datum 3">
            <a:extLst>
              <a:ext uri="{FF2B5EF4-FFF2-40B4-BE49-F238E27FC236}">
                <a16:creationId xmlns:a16="http://schemas.microsoft.com/office/drawing/2014/main" id="{C57C89ED-4BDF-5C99-10FD-36B4FCCB8DF9}"/>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B5C029B6-3F7D-F328-D973-028E60EFA65C}"/>
              </a:ext>
            </a:extLst>
          </p:cNvPr>
          <p:cNvSpPr>
            <a:spLocks noGrp="1"/>
          </p:cNvSpPr>
          <p:nvPr>
            <p:ph type="ftr" sz="quarter" idx="11"/>
          </p:nvPr>
        </p:nvSpPr>
        <p:spPr/>
        <p:txBody>
          <a:bodyPr/>
          <a:lstStyle/>
          <a:p>
            <a:endParaRPr lang="nl-NL" noProof="0"/>
          </a:p>
        </p:txBody>
      </p:sp>
      <p:sp>
        <p:nvSpPr>
          <p:cNvPr id="6" name="Tijdelijke aanduiding voor dianummer 5">
            <a:extLst>
              <a:ext uri="{FF2B5EF4-FFF2-40B4-BE49-F238E27FC236}">
                <a16:creationId xmlns:a16="http://schemas.microsoft.com/office/drawing/2014/main" id="{6AB27C5D-4D6E-2D16-C85F-8F9D1385E070}"/>
              </a:ext>
            </a:extLst>
          </p:cNvPr>
          <p:cNvSpPr>
            <a:spLocks noGrp="1"/>
          </p:cNvSpPr>
          <p:nvPr>
            <p:ph type="sldNum" sz="quarter" idx="12"/>
          </p:nvPr>
        </p:nvSpPr>
        <p:spPr/>
        <p:txBody>
          <a:bodyPr/>
          <a:lstStyle/>
          <a:p>
            <a:fld id="{45B76B8B-DE07-48A4-9913-B57A52F2F853}" type="slidenum">
              <a:rPr lang="nl-NL" noProof="0" smtClean="0"/>
              <a:t>20</a:t>
            </a:fld>
            <a:endParaRPr lang="nl-NL" noProof="0"/>
          </a:p>
        </p:txBody>
      </p:sp>
    </p:spTree>
    <p:extLst>
      <p:ext uri="{BB962C8B-B14F-4D97-AF65-F5344CB8AC3E}">
        <p14:creationId xmlns:p14="http://schemas.microsoft.com/office/powerpoint/2010/main" val="93899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A556A-7CC6-B2D3-54C1-BE911AFD3532}"/>
              </a:ext>
            </a:extLst>
          </p:cNvPr>
          <p:cNvSpPr>
            <a:spLocks noGrp="1"/>
          </p:cNvSpPr>
          <p:nvPr>
            <p:ph type="title"/>
          </p:nvPr>
        </p:nvSpPr>
        <p:spPr/>
        <p:txBody>
          <a:bodyPr/>
          <a:lstStyle/>
          <a:p>
            <a:r>
              <a:rPr lang="nl-NL"/>
              <a:t>Stewart Brand: gebouw lagen</a:t>
            </a:r>
          </a:p>
        </p:txBody>
      </p:sp>
      <p:sp>
        <p:nvSpPr>
          <p:cNvPr id="3" name="Tijdelijke aanduiding voor inhoud 2">
            <a:extLst>
              <a:ext uri="{FF2B5EF4-FFF2-40B4-BE49-F238E27FC236}">
                <a16:creationId xmlns:a16="http://schemas.microsoft.com/office/drawing/2014/main" id="{949C866B-439D-B98F-3626-87852D8FEAEB}"/>
              </a:ext>
            </a:extLst>
          </p:cNvPr>
          <p:cNvSpPr>
            <a:spLocks noGrp="1"/>
          </p:cNvSpPr>
          <p:nvPr>
            <p:ph idx="1"/>
          </p:nvPr>
        </p:nvSpPr>
        <p:spPr/>
        <p:txBody>
          <a:bodyPr/>
          <a:lstStyle/>
          <a:p>
            <a:r>
              <a:rPr lang="nl-NL" b="0" i="0">
                <a:solidFill>
                  <a:srgbClr val="333333"/>
                </a:solidFill>
                <a:effectLst/>
                <a:latin typeface="Helvetica Neue"/>
              </a:rPr>
              <a:t>Een gebouw is te splitsen in een aantal lagen (Stewart Brand). </a:t>
            </a:r>
            <a:br>
              <a:rPr lang="nl-NL"/>
            </a:br>
            <a:endParaRPr lang="nl-NL"/>
          </a:p>
        </p:txBody>
      </p:sp>
      <p:sp>
        <p:nvSpPr>
          <p:cNvPr id="4" name="Tijdelijke aanduiding voor datum 3">
            <a:extLst>
              <a:ext uri="{FF2B5EF4-FFF2-40B4-BE49-F238E27FC236}">
                <a16:creationId xmlns:a16="http://schemas.microsoft.com/office/drawing/2014/main" id="{B098F1C4-9D78-F038-E369-7EB7A6E5B99F}"/>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6" name="Tijdelijke aanduiding voor dianummer 5">
            <a:extLst>
              <a:ext uri="{FF2B5EF4-FFF2-40B4-BE49-F238E27FC236}">
                <a16:creationId xmlns:a16="http://schemas.microsoft.com/office/drawing/2014/main" id="{483202F5-96C9-18D0-1F10-06324E56CE69}"/>
              </a:ext>
            </a:extLst>
          </p:cNvPr>
          <p:cNvSpPr>
            <a:spLocks noGrp="1"/>
          </p:cNvSpPr>
          <p:nvPr>
            <p:ph type="sldNum" sz="quarter" idx="12"/>
          </p:nvPr>
        </p:nvSpPr>
        <p:spPr/>
        <p:txBody>
          <a:bodyPr/>
          <a:lstStyle/>
          <a:p>
            <a:fld id="{45B76B8B-DE07-48A4-9913-B57A52F2F853}" type="slidenum">
              <a:rPr lang="nl-NL" noProof="0" smtClean="0"/>
              <a:t>21</a:t>
            </a:fld>
            <a:endParaRPr lang="nl-NL" noProof="0"/>
          </a:p>
        </p:txBody>
      </p:sp>
      <p:pic>
        <p:nvPicPr>
          <p:cNvPr id="1026" name="Picture 2" descr="adaptief2">
            <a:extLst>
              <a:ext uri="{FF2B5EF4-FFF2-40B4-BE49-F238E27FC236}">
                <a16:creationId xmlns:a16="http://schemas.microsoft.com/office/drawing/2014/main" id="{824CC7EB-A933-BC82-F3DA-21DACF111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999" y="2425959"/>
            <a:ext cx="5715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nieuwe bibliotheek LocHal Tilburg biedt een geweldige sfeer en talloze  gebruiksmogelijkheden (vijf sterren)">
            <a:extLst>
              <a:ext uri="{FF2B5EF4-FFF2-40B4-BE49-F238E27FC236}">
                <a16:creationId xmlns:a16="http://schemas.microsoft.com/office/drawing/2014/main" id="{42FFA96F-DCCE-3268-5864-527472222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878" y="2528369"/>
            <a:ext cx="4388318" cy="292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73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9">
            <a:extLst>
              <a:ext uri="{FF2B5EF4-FFF2-40B4-BE49-F238E27FC236}">
                <a16:creationId xmlns:a16="http://schemas.microsoft.com/office/drawing/2014/main" id="{057E9039-CF12-960E-2059-7902F6589CD7}"/>
              </a:ext>
            </a:extLst>
          </p:cNvPr>
          <p:cNvSpPr>
            <a:spLocks noGrp="1"/>
          </p:cNvSpPr>
          <p:nvPr>
            <p:ph idx="1"/>
          </p:nvPr>
        </p:nvSpPr>
        <p:spPr>
          <a:xfrm>
            <a:off x="371475" y="1709738"/>
            <a:ext cx="9460348" cy="4419599"/>
          </a:xfrm>
        </p:spPr>
        <p:txBody>
          <a:bodyPr/>
          <a:lstStyle/>
          <a:p>
            <a:pPr marL="0" indent="0" algn="l">
              <a:buNone/>
            </a:pPr>
            <a:r>
              <a:rPr lang="nl-NL" b="0" i="0">
                <a:solidFill>
                  <a:srgbClr val="34434C"/>
                </a:solidFill>
                <a:effectLst/>
                <a:latin typeface="Tahoma" panose="020B0604030504040204" pitchFamily="34" charset="0"/>
              </a:rPr>
              <a:t>Hoe circulair een </a:t>
            </a:r>
            <a:r>
              <a:rPr lang="nl-NL">
                <a:solidFill>
                  <a:srgbClr val="34434C"/>
                </a:solidFill>
                <a:latin typeface="Tahoma" panose="020B0604030504040204" pitchFamily="34" charset="0"/>
              </a:rPr>
              <a:t>gebouw is </a:t>
            </a:r>
            <a:r>
              <a:rPr lang="nl-NL" err="1">
                <a:solidFill>
                  <a:srgbClr val="34434C"/>
                </a:solidFill>
                <a:latin typeface="Tahoma" panose="020B0604030504040204" pitchFamily="34" charset="0"/>
              </a:rPr>
              <a:t>is</a:t>
            </a:r>
            <a:r>
              <a:rPr lang="nl-NL">
                <a:solidFill>
                  <a:srgbClr val="34434C"/>
                </a:solidFill>
                <a:latin typeface="Tahoma" panose="020B0604030504040204" pitchFamily="34" charset="0"/>
              </a:rPr>
              <a:t> afhankelijk van :</a:t>
            </a:r>
          </a:p>
          <a:p>
            <a:pPr marL="342900" indent="-342900" algn="l">
              <a:buFont typeface="+mj-lt"/>
              <a:buAutoNum type="arabicPeriod"/>
            </a:pPr>
            <a:r>
              <a:rPr lang="nl-NL" b="0" i="0">
                <a:solidFill>
                  <a:srgbClr val="34434C"/>
                </a:solidFill>
                <a:effectLst/>
                <a:latin typeface="Tahoma" panose="020B0604030504040204" pitchFamily="34" charset="0"/>
              </a:rPr>
              <a:t>de materialen (herkomst, het toekomstscenario)</a:t>
            </a:r>
            <a:endParaRPr lang="nl-NL">
              <a:solidFill>
                <a:srgbClr val="34434C"/>
              </a:solidFill>
              <a:latin typeface="Tahoma" panose="020B0604030504040204" pitchFamily="34" charset="0"/>
            </a:endParaRPr>
          </a:p>
          <a:p>
            <a:pPr marL="342900" indent="-342900" algn="l">
              <a:buFont typeface="+mj-lt"/>
              <a:buAutoNum type="arabicPeriod"/>
            </a:pPr>
            <a:r>
              <a:rPr lang="nl-NL" b="0" i="0">
                <a:solidFill>
                  <a:srgbClr val="34434C"/>
                </a:solidFill>
                <a:effectLst/>
                <a:latin typeface="Tahoma" panose="020B0604030504040204" pitchFamily="34" charset="0"/>
              </a:rPr>
              <a:t>losmaakbaarheid (type, bereikbaarheid)</a:t>
            </a:r>
          </a:p>
          <a:p>
            <a:pPr marL="0" indent="0">
              <a:buNone/>
            </a:pPr>
            <a:endParaRPr lang="nl-NL" b="0" i="0">
              <a:solidFill>
                <a:srgbClr val="34434C"/>
              </a:solidFill>
              <a:effectLst/>
              <a:latin typeface="Tahoma" panose="020B0604030504040204" pitchFamily="34" charset="0"/>
            </a:endParaRPr>
          </a:p>
          <a:p>
            <a:pPr marL="0" indent="0">
              <a:buNone/>
            </a:pPr>
            <a:r>
              <a:rPr lang="nl-NL" b="0" i="0">
                <a:solidFill>
                  <a:srgbClr val="34434C"/>
                </a:solidFill>
                <a:effectLst/>
                <a:latin typeface="Tahoma" panose="020B0604030504040204" pitchFamily="34" charset="0"/>
              </a:rPr>
              <a:t>Duurzame materialen</a:t>
            </a:r>
            <a:br>
              <a:rPr lang="nl-NL"/>
            </a:br>
            <a:r>
              <a:rPr lang="nl-NL" b="0" i="0">
                <a:solidFill>
                  <a:srgbClr val="34434C"/>
                </a:solidFill>
                <a:effectLst/>
                <a:latin typeface="Tahoma" panose="020B0604030504040204" pitchFamily="34" charset="0"/>
              </a:rPr>
              <a:t>- </a:t>
            </a:r>
            <a:r>
              <a:rPr lang="nl-NL" sz="1600" b="0" i="0">
                <a:solidFill>
                  <a:srgbClr val="34434C"/>
                </a:solidFill>
                <a:effectLst/>
                <a:latin typeface="Tahoma" panose="020B0604030504040204" pitchFamily="34" charset="0"/>
              </a:rPr>
              <a:t>putten de bodem niet uit (als materialen in de cirkels zitten heb je geen mijnen meer nodig)</a:t>
            </a:r>
            <a:br>
              <a:rPr lang="nl-NL" sz="1600"/>
            </a:br>
            <a:r>
              <a:rPr lang="nl-NL" sz="1600" b="0" i="0">
                <a:solidFill>
                  <a:srgbClr val="34434C"/>
                </a:solidFill>
                <a:effectLst/>
                <a:latin typeface="Tahoma" panose="020B0604030504040204" pitchFamily="34" charset="0"/>
              </a:rPr>
              <a:t>- tasten de natuur niet aan (zijn afbreekbaar en de productie neemt geen extra natuur in beslag)</a:t>
            </a:r>
            <a:br>
              <a:rPr lang="nl-NL" sz="1600"/>
            </a:br>
            <a:r>
              <a:rPr lang="nl-NL" sz="1600" b="0" i="0">
                <a:solidFill>
                  <a:srgbClr val="34434C"/>
                </a:solidFill>
                <a:effectLst/>
                <a:latin typeface="Tahoma" panose="020B0604030504040204" pitchFamily="34" charset="0"/>
              </a:rPr>
              <a:t>- bevatten geen schadelijke stoffen (zijn niet giftig)</a:t>
            </a:r>
            <a:br>
              <a:rPr lang="nl-NL" sz="1600"/>
            </a:br>
            <a:r>
              <a:rPr lang="nl-NL" sz="1600" b="0" i="0">
                <a:solidFill>
                  <a:srgbClr val="34434C"/>
                </a:solidFill>
                <a:effectLst/>
                <a:latin typeface="Tahoma" panose="020B0604030504040204" pitchFamily="34" charset="0"/>
              </a:rPr>
              <a:t>- hebben aandacht voor de mens (en kijken naar fair </a:t>
            </a:r>
            <a:r>
              <a:rPr lang="nl-NL" sz="1600" b="0" i="0" err="1">
                <a:solidFill>
                  <a:srgbClr val="34434C"/>
                </a:solidFill>
                <a:effectLst/>
                <a:latin typeface="Tahoma" panose="020B0604030504040204" pitchFamily="34" charset="0"/>
              </a:rPr>
              <a:t>trade</a:t>
            </a:r>
            <a:r>
              <a:rPr lang="nl-NL" sz="1600" b="0" i="0">
                <a:solidFill>
                  <a:srgbClr val="34434C"/>
                </a:solidFill>
                <a:effectLst/>
                <a:latin typeface="Tahoma" panose="020B0604030504040204" pitchFamily="34" charset="0"/>
              </a:rPr>
              <a:t>, arbeidsomstandigheden, mensenrechten, corruptie)</a:t>
            </a:r>
            <a:br>
              <a:rPr lang="nl-NL" sz="1600"/>
            </a:br>
            <a:r>
              <a:rPr lang="nl-NL" sz="1600" b="0" i="0">
                <a:solidFill>
                  <a:srgbClr val="34434C"/>
                </a:solidFill>
                <a:effectLst/>
                <a:latin typeface="Tahoma" panose="020B0604030504040204" pitchFamily="34" charset="0"/>
              </a:rPr>
              <a:t>- komen liefst uit de omgeving</a:t>
            </a:r>
            <a:br>
              <a:rPr lang="nl-NL" sz="1600"/>
            </a:br>
            <a:r>
              <a:rPr lang="nl-NL" sz="1600" b="0" i="0">
                <a:solidFill>
                  <a:srgbClr val="34434C"/>
                </a:solidFill>
                <a:effectLst/>
                <a:latin typeface="Tahoma" panose="020B0604030504040204" pitchFamily="34" charset="0"/>
              </a:rPr>
              <a:t>- kunnen worden hergebruikt.</a:t>
            </a:r>
            <a:br>
              <a:rPr lang="nl-NL"/>
            </a:br>
            <a:br>
              <a:rPr lang="nl-NL"/>
            </a:br>
            <a:r>
              <a:rPr lang="nl-NL" b="0" i="0">
                <a:solidFill>
                  <a:srgbClr val="34434C"/>
                </a:solidFill>
                <a:effectLst/>
                <a:latin typeface="Tahoma" panose="020B0604030504040204" pitchFamily="34" charset="0"/>
              </a:rPr>
              <a:t>ze zijn vaak </a:t>
            </a:r>
            <a:r>
              <a:rPr lang="nl-NL" b="0" i="0" err="1">
                <a:solidFill>
                  <a:srgbClr val="34434C"/>
                </a:solidFill>
                <a:effectLst/>
                <a:latin typeface="Tahoma" panose="020B0604030504040204" pitchFamily="34" charset="0"/>
              </a:rPr>
              <a:t>biobased</a:t>
            </a:r>
            <a:br>
              <a:rPr lang="nl-NL"/>
            </a:br>
            <a:r>
              <a:rPr lang="nl-NL" b="0" i="0">
                <a:solidFill>
                  <a:srgbClr val="34434C"/>
                </a:solidFill>
                <a:effectLst/>
                <a:latin typeface="Tahoma" panose="020B0604030504040204" pitchFamily="34" charset="0"/>
              </a:rPr>
              <a:t>zitten in de circulaire economie </a:t>
            </a:r>
            <a:br>
              <a:rPr lang="nl-NL"/>
            </a:br>
            <a:r>
              <a:rPr lang="nl-NL" b="0" i="0">
                <a:solidFill>
                  <a:srgbClr val="34434C"/>
                </a:solidFill>
                <a:effectLst/>
                <a:latin typeface="Tahoma" panose="020B0604030504040204" pitchFamily="34" charset="0"/>
              </a:rPr>
              <a:t>én in cascades</a:t>
            </a:r>
            <a:br>
              <a:rPr lang="nl-NL"/>
            </a:br>
            <a:endParaRPr lang="nl-NL"/>
          </a:p>
        </p:txBody>
      </p:sp>
      <p:sp>
        <p:nvSpPr>
          <p:cNvPr id="2" name="Titel 1">
            <a:extLst>
              <a:ext uri="{FF2B5EF4-FFF2-40B4-BE49-F238E27FC236}">
                <a16:creationId xmlns:a16="http://schemas.microsoft.com/office/drawing/2014/main" id="{F87C7E04-A94D-967E-9376-982DAAD38712}"/>
              </a:ext>
            </a:extLst>
          </p:cNvPr>
          <p:cNvSpPr>
            <a:spLocks noGrp="1"/>
          </p:cNvSpPr>
          <p:nvPr>
            <p:ph type="title"/>
          </p:nvPr>
        </p:nvSpPr>
        <p:spPr/>
        <p:txBody>
          <a:bodyPr/>
          <a:lstStyle/>
          <a:p>
            <a:r>
              <a:rPr lang="nl-NL"/>
              <a:t>Circulaire bouwen</a:t>
            </a:r>
          </a:p>
        </p:txBody>
      </p:sp>
      <p:sp>
        <p:nvSpPr>
          <p:cNvPr id="4" name="Tijdelijke aanduiding voor datum 3">
            <a:extLst>
              <a:ext uri="{FF2B5EF4-FFF2-40B4-BE49-F238E27FC236}">
                <a16:creationId xmlns:a16="http://schemas.microsoft.com/office/drawing/2014/main" id="{C9781247-02F1-35D9-3A36-DEDC06A99575}"/>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6" name="Tijdelijke aanduiding voor dianummer 5">
            <a:extLst>
              <a:ext uri="{FF2B5EF4-FFF2-40B4-BE49-F238E27FC236}">
                <a16:creationId xmlns:a16="http://schemas.microsoft.com/office/drawing/2014/main" id="{18635DC3-798E-C3A8-97B3-910ECDB131CA}"/>
              </a:ext>
            </a:extLst>
          </p:cNvPr>
          <p:cNvSpPr>
            <a:spLocks noGrp="1"/>
          </p:cNvSpPr>
          <p:nvPr>
            <p:ph type="sldNum" sz="quarter" idx="12"/>
          </p:nvPr>
        </p:nvSpPr>
        <p:spPr/>
        <p:txBody>
          <a:bodyPr/>
          <a:lstStyle/>
          <a:p>
            <a:fld id="{45B76B8B-DE07-48A4-9913-B57A52F2F853}" type="slidenum">
              <a:rPr lang="nl-NL" noProof="0" smtClean="0"/>
              <a:t>22</a:t>
            </a:fld>
            <a:endParaRPr lang="nl-NL" noProof="0"/>
          </a:p>
        </p:txBody>
      </p:sp>
    </p:spTree>
    <p:extLst>
      <p:ext uri="{BB962C8B-B14F-4D97-AF65-F5344CB8AC3E}">
        <p14:creationId xmlns:p14="http://schemas.microsoft.com/office/powerpoint/2010/main" val="144016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E3AB5-738B-E270-24A4-9FDDDD8ABE7C}"/>
              </a:ext>
            </a:extLst>
          </p:cNvPr>
          <p:cNvSpPr>
            <a:spLocks noGrp="1"/>
          </p:cNvSpPr>
          <p:nvPr>
            <p:ph type="title"/>
          </p:nvPr>
        </p:nvSpPr>
        <p:spPr/>
        <p:txBody>
          <a:bodyPr/>
          <a:lstStyle/>
          <a:p>
            <a:r>
              <a:rPr lang="nl-NL"/>
              <a:t>Trias </a:t>
            </a:r>
            <a:r>
              <a:rPr lang="nl-NL" err="1"/>
              <a:t>Materia</a:t>
            </a:r>
            <a:endParaRPr lang="nl-NL"/>
          </a:p>
        </p:txBody>
      </p:sp>
      <p:sp>
        <p:nvSpPr>
          <p:cNvPr id="4" name="Tijdelijke aanduiding voor datum 3">
            <a:extLst>
              <a:ext uri="{FF2B5EF4-FFF2-40B4-BE49-F238E27FC236}">
                <a16:creationId xmlns:a16="http://schemas.microsoft.com/office/drawing/2014/main" id="{D98F9353-04D7-6CB2-E98E-BFAFB77DA212}"/>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D9E12B4D-958A-2C03-D638-90AF0E1AE3F3}"/>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750E5F11-5B67-5E8C-FCBE-42E7C188F10A}"/>
              </a:ext>
            </a:extLst>
          </p:cNvPr>
          <p:cNvSpPr>
            <a:spLocks noGrp="1"/>
          </p:cNvSpPr>
          <p:nvPr>
            <p:ph type="sldNum" sz="quarter" idx="12"/>
          </p:nvPr>
        </p:nvSpPr>
        <p:spPr/>
        <p:txBody>
          <a:bodyPr/>
          <a:lstStyle/>
          <a:p>
            <a:fld id="{45B76B8B-DE07-48A4-9913-B57A52F2F853}" type="slidenum">
              <a:rPr lang="nl-NL" noProof="0" smtClean="0"/>
              <a:t>23</a:t>
            </a:fld>
            <a:endParaRPr lang="nl-NL" noProof="0"/>
          </a:p>
        </p:txBody>
      </p:sp>
      <p:pic>
        <p:nvPicPr>
          <p:cNvPr id="2050" name="Picture 2" descr="lansink">
            <a:extLst>
              <a:ext uri="{FF2B5EF4-FFF2-40B4-BE49-F238E27FC236}">
                <a16:creationId xmlns:a16="http://schemas.microsoft.com/office/drawing/2014/main" id="{1817AF10-E9A8-1901-6903-705F8606BC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52789" y="2969777"/>
            <a:ext cx="3215732" cy="2354782"/>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4E5BEE88-BA18-084C-7870-BD58EB648F19}"/>
              </a:ext>
            </a:extLst>
          </p:cNvPr>
          <p:cNvPicPr>
            <a:picLocks noChangeAspect="1"/>
          </p:cNvPicPr>
          <p:nvPr/>
        </p:nvPicPr>
        <p:blipFill>
          <a:blip r:embed="rId3"/>
          <a:stretch>
            <a:fillRect/>
          </a:stretch>
        </p:blipFill>
        <p:spPr>
          <a:xfrm>
            <a:off x="683420" y="1457266"/>
            <a:ext cx="4322725" cy="5254347"/>
          </a:xfrm>
          <a:prstGeom prst="rect">
            <a:avLst/>
          </a:prstGeom>
        </p:spPr>
      </p:pic>
      <p:pic>
        <p:nvPicPr>
          <p:cNvPr id="2052" name="Picture 4" descr="10R">
            <a:extLst>
              <a:ext uri="{FF2B5EF4-FFF2-40B4-BE49-F238E27FC236}">
                <a16:creationId xmlns:a16="http://schemas.microsoft.com/office/drawing/2014/main" id="{04B6701F-A619-B07B-46CF-45719FCAA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212" y="641764"/>
            <a:ext cx="3327378" cy="579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244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BF74D14C-8566-7CD6-7755-0ACB62DF051B}"/>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6" name="Tijdelijke aanduiding voor dianummer 5">
            <a:extLst>
              <a:ext uri="{FF2B5EF4-FFF2-40B4-BE49-F238E27FC236}">
                <a16:creationId xmlns:a16="http://schemas.microsoft.com/office/drawing/2014/main" id="{9B406943-CAED-5942-9AF8-C8D8DE096E90}"/>
              </a:ext>
            </a:extLst>
          </p:cNvPr>
          <p:cNvSpPr>
            <a:spLocks noGrp="1"/>
          </p:cNvSpPr>
          <p:nvPr>
            <p:ph type="sldNum" sz="quarter" idx="12"/>
          </p:nvPr>
        </p:nvSpPr>
        <p:spPr/>
        <p:txBody>
          <a:bodyPr/>
          <a:lstStyle/>
          <a:p>
            <a:fld id="{45B76B8B-DE07-48A4-9913-B57A52F2F853}" type="slidenum">
              <a:rPr lang="nl-NL" noProof="0" smtClean="0"/>
              <a:t>24</a:t>
            </a:fld>
            <a:endParaRPr lang="nl-NL" noProof="0"/>
          </a:p>
        </p:txBody>
      </p:sp>
      <p:pic>
        <p:nvPicPr>
          <p:cNvPr id="8" name="Afbeelding 7">
            <a:hlinkClick r:id="rId2"/>
            <a:extLst>
              <a:ext uri="{FF2B5EF4-FFF2-40B4-BE49-F238E27FC236}">
                <a16:creationId xmlns:a16="http://schemas.microsoft.com/office/drawing/2014/main" id="{0CEF15AB-F444-002A-90C9-6E1249D5BB25}"/>
              </a:ext>
            </a:extLst>
          </p:cNvPr>
          <p:cNvPicPr>
            <a:picLocks noChangeAspect="1"/>
          </p:cNvPicPr>
          <p:nvPr/>
        </p:nvPicPr>
        <p:blipFill>
          <a:blip r:embed="rId3"/>
          <a:stretch>
            <a:fillRect/>
          </a:stretch>
        </p:blipFill>
        <p:spPr>
          <a:xfrm>
            <a:off x="1455575" y="0"/>
            <a:ext cx="7831957" cy="6858000"/>
          </a:xfrm>
          <a:prstGeom prst="rect">
            <a:avLst/>
          </a:prstGeom>
        </p:spPr>
      </p:pic>
    </p:spTree>
    <p:extLst>
      <p:ext uri="{BB962C8B-B14F-4D97-AF65-F5344CB8AC3E}">
        <p14:creationId xmlns:p14="http://schemas.microsoft.com/office/powerpoint/2010/main" val="3545841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34B3C-6A89-05EC-13C7-21D12A224FCF}"/>
              </a:ext>
            </a:extLst>
          </p:cNvPr>
          <p:cNvSpPr>
            <a:spLocks noGrp="1"/>
          </p:cNvSpPr>
          <p:nvPr>
            <p:ph type="title"/>
          </p:nvPr>
        </p:nvSpPr>
        <p:spPr/>
        <p:txBody>
          <a:bodyPr/>
          <a:lstStyle/>
          <a:p>
            <a:r>
              <a:rPr lang="nl-NL"/>
              <a:t>Losmaakbaarheid</a:t>
            </a:r>
          </a:p>
        </p:txBody>
      </p:sp>
      <p:sp>
        <p:nvSpPr>
          <p:cNvPr id="4" name="Tijdelijke aanduiding voor datum 3">
            <a:extLst>
              <a:ext uri="{FF2B5EF4-FFF2-40B4-BE49-F238E27FC236}">
                <a16:creationId xmlns:a16="http://schemas.microsoft.com/office/drawing/2014/main" id="{E2F2ABD6-AC44-5643-7FFA-2922B644FA9A}"/>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6" name="Tijdelijke aanduiding voor dianummer 5">
            <a:extLst>
              <a:ext uri="{FF2B5EF4-FFF2-40B4-BE49-F238E27FC236}">
                <a16:creationId xmlns:a16="http://schemas.microsoft.com/office/drawing/2014/main" id="{D3002B4F-A1C9-39E3-12E0-3ABA949EE922}"/>
              </a:ext>
            </a:extLst>
          </p:cNvPr>
          <p:cNvSpPr>
            <a:spLocks noGrp="1"/>
          </p:cNvSpPr>
          <p:nvPr>
            <p:ph type="sldNum" sz="quarter" idx="12"/>
          </p:nvPr>
        </p:nvSpPr>
        <p:spPr/>
        <p:txBody>
          <a:bodyPr/>
          <a:lstStyle/>
          <a:p>
            <a:fld id="{45B76B8B-DE07-48A4-9913-B57A52F2F853}" type="slidenum">
              <a:rPr lang="nl-NL" noProof="0" smtClean="0"/>
              <a:t>25</a:t>
            </a:fld>
            <a:endParaRPr lang="nl-NL" noProof="0"/>
          </a:p>
        </p:txBody>
      </p:sp>
      <p:pic>
        <p:nvPicPr>
          <p:cNvPr id="7" name="Tijdelijke aanduiding voor inhoud 6">
            <a:extLst>
              <a:ext uri="{FF2B5EF4-FFF2-40B4-BE49-F238E27FC236}">
                <a16:creationId xmlns:a16="http://schemas.microsoft.com/office/drawing/2014/main" id="{4452FB82-CD81-BF4A-1F63-C09FA18A0887}"/>
              </a:ext>
            </a:extLst>
          </p:cNvPr>
          <p:cNvPicPr>
            <a:picLocks noGrp="1" noChangeAspect="1"/>
          </p:cNvPicPr>
          <p:nvPr>
            <p:ph idx="1"/>
          </p:nvPr>
        </p:nvPicPr>
        <p:blipFill>
          <a:blip r:embed="rId2"/>
          <a:stretch>
            <a:fillRect/>
          </a:stretch>
        </p:blipFill>
        <p:spPr>
          <a:xfrm>
            <a:off x="1504554" y="1515530"/>
            <a:ext cx="5929894" cy="4419600"/>
          </a:xfrm>
          <a:prstGeom prst="rect">
            <a:avLst/>
          </a:prstGeom>
        </p:spPr>
      </p:pic>
    </p:spTree>
    <p:extLst>
      <p:ext uri="{BB962C8B-B14F-4D97-AF65-F5344CB8AC3E}">
        <p14:creationId xmlns:p14="http://schemas.microsoft.com/office/powerpoint/2010/main" val="1879091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06A1513-E690-1D80-7608-B62B997C93D6}"/>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BB449381-2E69-487C-7B78-CC871EF8B2FF}"/>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393D9BB-625E-906F-38CB-06F23AC27B05}"/>
              </a:ext>
            </a:extLst>
          </p:cNvPr>
          <p:cNvSpPr>
            <a:spLocks noGrp="1"/>
          </p:cNvSpPr>
          <p:nvPr>
            <p:ph type="sldNum" sz="quarter" idx="12"/>
          </p:nvPr>
        </p:nvSpPr>
        <p:spPr/>
        <p:txBody>
          <a:bodyPr/>
          <a:lstStyle/>
          <a:p>
            <a:fld id="{45B76B8B-DE07-48A4-9913-B57A52F2F853}" type="slidenum">
              <a:rPr lang="nl-NL" noProof="0" smtClean="0"/>
              <a:t>26</a:t>
            </a:fld>
            <a:endParaRPr lang="nl-NL" noProof="0"/>
          </a:p>
        </p:txBody>
      </p:sp>
      <p:pic>
        <p:nvPicPr>
          <p:cNvPr id="1026" name="Picture 2" descr="Oud-provinciehuis wordt 'donorpand': betonnen platen dienen straks als  vloer nieuwe sporthal | Foto | gelderlander.nl">
            <a:extLst>
              <a:ext uri="{FF2B5EF4-FFF2-40B4-BE49-F238E27FC236}">
                <a16:creationId xmlns:a16="http://schemas.microsoft.com/office/drawing/2014/main" id="{7D13DA09-F934-EFA9-9CA9-2B6CCC9E53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36685" y="2438400"/>
            <a:ext cx="5625809" cy="3753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t is circulair slopen? - A. Jansen B.V.">
            <a:extLst>
              <a:ext uri="{FF2B5EF4-FFF2-40B4-BE49-F238E27FC236}">
                <a16:creationId xmlns:a16="http://schemas.microsoft.com/office/drawing/2014/main" id="{D185F136-8251-664C-AE26-3B025C870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6" y="285925"/>
            <a:ext cx="6178550" cy="3251868"/>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7925B5C2-419A-9345-68D2-3F49C6DE615C}"/>
              </a:ext>
            </a:extLst>
          </p:cNvPr>
          <p:cNvSpPr>
            <a:spLocks noGrp="1"/>
          </p:cNvSpPr>
          <p:nvPr>
            <p:ph type="title"/>
          </p:nvPr>
        </p:nvSpPr>
        <p:spPr>
          <a:xfrm>
            <a:off x="371475" y="296863"/>
            <a:ext cx="10107613" cy="1160462"/>
          </a:xfrm>
        </p:spPr>
        <p:txBody>
          <a:bodyPr/>
          <a:lstStyle/>
          <a:p>
            <a:r>
              <a:rPr lang="nl-NL" dirty="0"/>
              <a:t>Losmaakbaarheid</a:t>
            </a:r>
          </a:p>
        </p:txBody>
      </p:sp>
    </p:spTree>
    <p:extLst>
      <p:ext uri="{BB962C8B-B14F-4D97-AF65-F5344CB8AC3E}">
        <p14:creationId xmlns:p14="http://schemas.microsoft.com/office/powerpoint/2010/main" val="222081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BFEB35C-B555-4E3C-BBA1-DC4BF7A6B86C}"/>
              </a:ext>
            </a:extLst>
          </p:cNvPr>
          <p:cNvPicPr>
            <a:picLocks noChangeAspect="1"/>
          </p:cNvPicPr>
          <p:nvPr/>
        </p:nvPicPr>
        <p:blipFill rotWithShape="1">
          <a:blip r:embed="rId2"/>
          <a:srcRect l="20502" t="11959" r="6822" b="14106"/>
          <a:stretch/>
        </p:blipFill>
        <p:spPr>
          <a:xfrm>
            <a:off x="542604" y="742616"/>
            <a:ext cx="9224483" cy="5276094"/>
          </a:xfrm>
          <a:prstGeom prst="rect">
            <a:avLst/>
          </a:prstGeom>
        </p:spPr>
      </p:pic>
      <p:sp>
        <p:nvSpPr>
          <p:cNvPr id="3" name="Tekstvak 2">
            <a:extLst>
              <a:ext uri="{FF2B5EF4-FFF2-40B4-BE49-F238E27FC236}">
                <a16:creationId xmlns:a16="http://schemas.microsoft.com/office/drawing/2014/main" id="{469FBAA6-F68E-2E48-FBA9-ED03A7504A65}"/>
              </a:ext>
            </a:extLst>
          </p:cNvPr>
          <p:cNvSpPr txBox="1"/>
          <p:nvPr/>
        </p:nvSpPr>
        <p:spPr>
          <a:xfrm>
            <a:off x="726260" y="6145988"/>
            <a:ext cx="9801478" cy="646331"/>
          </a:xfrm>
          <a:prstGeom prst="rect">
            <a:avLst/>
          </a:prstGeom>
          <a:noFill/>
        </p:spPr>
        <p:txBody>
          <a:bodyPr wrap="square">
            <a:spAutoFit/>
          </a:bodyPr>
          <a:lstStyle/>
          <a:p>
            <a:r>
              <a:rPr lang="nl-NL"/>
              <a:t>Kijk op de site </a:t>
            </a:r>
            <a:r>
              <a:rPr lang="nl-NL">
                <a:hlinkClick r:id="rId3"/>
              </a:rPr>
              <a:t>https://www.isolatie-info.nl/soorten-isolatie</a:t>
            </a:r>
            <a:r>
              <a:rPr lang="nl-NL"/>
              <a:t> om een indruk te krijgen van isolatiesoorten</a:t>
            </a:r>
          </a:p>
        </p:txBody>
      </p:sp>
    </p:spTree>
    <p:extLst>
      <p:ext uri="{BB962C8B-B14F-4D97-AF65-F5344CB8AC3E}">
        <p14:creationId xmlns:p14="http://schemas.microsoft.com/office/powerpoint/2010/main" val="2089530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8DB532E-9CC5-4711-8FDB-08C2BD8916ED}"/>
              </a:ext>
            </a:extLst>
          </p:cNvPr>
          <p:cNvPicPr>
            <a:picLocks noChangeAspect="1"/>
          </p:cNvPicPr>
          <p:nvPr/>
        </p:nvPicPr>
        <p:blipFill rotWithShape="1">
          <a:blip r:embed="rId2"/>
          <a:srcRect l="21483" t="10829" r="5423" b="20211"/>
          <a:stretch/>
        </p:blipFill>
        <p:spPr>
          <a:xfrm>
            <a:off x="1049359" y="655730"/>
            <a:ext cx="9572786" cy="5077739"/>
          </a:xfrm>
          <a:prstGeom prst="rect">
            <a:avLst/>
          </a:prstGeom>
        </p:spPr>
      </p:pic>
    </p:spTree>
    <p:extLst>
      <p:ext uri="{BB962C8B-B14F-4D97-AF65-F5344CB8AC3E}">
        <p14:creationId xmlns:p14="http://schemas.microsoft.com/office/powerpoint/2010/main" val="2193075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92B3452-8266-480B-9BC1-3EFF4F2E382B}"/>
              </a:ext>
            </a:extLst>
          </p:cNvPr>
          <p:cNvPicPr>
            <a:picLocks noChangeAspect="1"/>
          </p:cNvPicPr>
          <p:nvPr/>
        </p:nvPicPr>
        <p:blipFill rotWithShape="1">
          <a:blip r:embed="rId2"/>
          <a:srcRect l="21864" t="20550" r="5678" b="40560"/>
          <a:stretch/>
        </p:blipFill>
        <p:spPr>
          <a:xfrm>
            <a:off x="728809" y="743905"/>
            <a:ext cx="9869341" cy="3239146"/>
          </a:xfrm>
          <a:prstGeom prst="rect">
            <a:avLst/>
          </a:prstGeom>
        </p:spPr>
      </p:pic>
    </p:spTree>
    <p:extLst>
      <p:ext uri="{BB962C8B-B14F-4D97-AF65-F5344CB8AC3E}">
        <p14:creationId xmlns:p14="http://schemas.microsoft.com/office/powerpoint/2010/main" val="21671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FDA5032-BCC5-4483-9E19-A3C192600714}"/>
              </a:ext>
            </a:extLst>
          </p:cNvPr>
          <p:cNvPicPr>
            <a:picLocks noChangeAspect="1"/>
          </p:cNvPicPr>
          <p:nvPr/>
        </p:nvPicPr>
        <p:blipFill rotWithShape="1">
          <a:blip r:embed="rId2"/>
          <a:srcRect l="21356" t="21455" r="8094" b="16141"/>
          <a:stretch/>
        </p:blipFill>
        <p:spPr>
          <a:xfrm>
            <a:off x="1296234" y="921944"/>
            <a:ext cx="9411850" cy="4680487"/>
          </a:xfrm>
          <a:prstGeom prst="rect">
            <a:avLst/>
          </a:prstGeom>
        </p:spPr>
      </p:pic>
    </p:spTree>
    <p:extLst>
      <p:ext uri="{BB962C8B-B14F-4D97-AF65-F5344CB8AC3E}">
        <p14:creationId xmlns:p14="http://schemas.microsoft.com/office/powerpoint/2010/main" val="354047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948CCAD-384E-4166-97EC-EC0B98160942}"/>
              </a:ext>
            </a:extLst>
          </p:cNvPr>
          <p:cNvPicPr>
            <a:picLocks noGrp="1" noChangeAspect="1"/>
          </p:cNvPicPr>
          <p:nvPr>
            <p:ph idx="1"/>
          </p:nvPr>
        </p:nvPicPr>
        <p:blipFill rotWithShape="1">
          <a:blip r:embed="rId2"/>
          <a:srcRect l="18550" t="19735" r="6322" b="23040"/>
          <a:stretch/>
        </p:blipFill>
        <p:spPr>
          <a:xfrm>
            <a:off x="81549" y="1204993"/>
            <a:ext cx="10386848" cy="4448014"/>
          </a:xfrm>
          <a:prstGeom prst="rect">
            <a:avLst/>
          </a:prstGeom>
        </p:spPr>
      </p:pic>
    </p:spTree>
    <p:extLst>
      <p:ext uri="{BB962C8B-B14F-4D97-AF65-F5344CB8AC3E}">
        <p14:creationId xmlns:p14="http://schemas.microsoft.com/office/powerpoint/2010/main" val="3767520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6FAB6-23C7-9511-3FE4-BE324557AE89}"/>
              </a:ext>
            </a:extLst>
          </p:cNvPr>
          <p:cNvSpPr>
            <a:spLocks noGrp="1"/>
          </p:cNvSpPr>
          <p:nvPr>
            <p:ph type="title"/>
          </p:nvPr>
        </p:nvSpPr>
        <p:spPr/>
        <p:txBody>
          <a:bodyPr/>
          <a:lstStyle/>
          <a:p>
            <a:r>
              <a:rPr lang="nl-NL"/>
              <a:t>Warmtetransport </a:t>
            </a:r>
          </a:p>
        </p:txBody>
      </p:sp>
      <p:sp>
        <p:nvSpPr>
          <p:cNvPr id="3" name="Tijdelijke aanduiding voor inhoud 2">
            <a:extLst>
              <a:ext uri="{FF2B5EF4-FFF2-40B4-BE49-F238E27FC236}">
                <a16:creationId xmlns:a16="http://schemas.microsoft.com/office/drawing/2014/main" id="{1276B8CD-E336-C9B9-B047-1AC59609CAF7}"/>
              </a:ext>
            </a:extLst>
          </p:cNvPr>
          <p:cNvSpPr>
            <a:spLocks noGrp="1"/>
          </p:cNvSpPr>
          <p:nvPr>
            <p:ph idx="1"/>
          </p:nvPr>
        </p:nvSpPr>
        <p:spPr/>
        <p:txBody>
          <a:bodyPr/>
          <a:lstStyle/>
          <a:p>
            <a:r>
              <a:rPr lang="nl-NL"/>
              <a:t>Warmte is een vorm van energie waar je de temperatuur mee kunt veranderen</a:t>
            </a:r>
          </a:p>
          <a:p>
            <a:pPr marL="0" indent="0">
              <a:buNone/>
            </a:pPr>
            <a:r>
              <a:rPr lang="nl-NL"/>
              <a:t> </a:t>
            </a:r>
          </a:p>
          <a:p>
            <a:r>
              <a:rPr lang="nl-NL"/>
              <a:t>Warmte gaat van een hoge naar een lage temperatuur</a:t>
            </a:r>
          </a:p>
          <a:p>
            <a:endParaRPr lang="nl-NL"/>
          </a:p>
          <a:p>
            <a:r>
              <a:rPr lang="nl-NL"/>
              <a:t>Drie vormen van </a:t>
            </a:r>
            <a:r>
              <a:rPr lang="nl-NL">
                <a:hlinkClick r:id="rId2"/>
              </a:rPr>
              <a:t>warmtetransport</a:t>
            </a:r>
            <a:r>
              <a:rPr lang="nl-NL"/>
              <a:t>:</a:t>
            </a:r>
          </a:p>
          <a:p>
            <a:pPr lvl="1"/>
            <a:r>
              <a:rPr lang="nl-NL"/>
              <a:t>Geleiding </a:t>
            </a:r>
          </a:p>
          <a:p>
            <a:pPr lvl="1"/>
            <a:r>
              <a:rPr lang="nl-NL"/>
              <a:t>Stroming </a:t>
            </a:r>
          </a:p>
          <a:p>
            <a:pPr lvl="1"/>
            <a:r>
              <a:rPr lang="nl-NL"/>
              <a:t>Straling</a:t>
            </a:r>
          </a:p>
          <a:p>
            <a:pPr lvl="1"/>
            <a:endParaRPr lang="nl-NL"/>
          </a:p>
          <a:p>
            <a:pPr lvl="1"/>
            <a:endParaRPr lang="nl-NL"/>
          </a:p>
        </p:txBody>
      </p:sp>
      <p:sp>
        <p:nvSpPr>
          <p:cNvPr id="4" name="Tijdelijke aanduiding voor datum 3">
            <a:extLst>
              <a:ext uri="{FF2B5EF4-FFF2-40B4-BE49-F238E27FC236}">
                <a16:creationId xmlns:a16="http://schemas.microsoft.com/office/drawing/2014/main" id="{C57C89ED-4BDF-5C99-10FD-36B4FCCB8DF9}"/>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5" name="Tijdelijke aanduiding voor voettekst 4">
            <a:extLst>
              <a:ext uri="{FF2B5EF4-FFF2-40B4-BE49-F238E27FC236}">
                <a16:creationId xmlns:a16="http://schemas.microsoft.com/office/drawing/2014/main" id="{B5C029B6-3F7D-F328-D973-028E60EFA65C}"/>
              </a:ext>
            </a:extLst>
          </p:cNvPr>
          <p:cNvSpPr>
            <a:spLocks noGrp="1"/>
          </p:cNvSpPr>
          <p:nvPr>
            <p:ph type="ftr" sz="quarter" idx="11"/>
          </p:nvPr>
        </p:nvSpPr>
        <p:spPr/>
        <p:txBody>
          <a:bodyPr/>
          <a:lstStyle/>
          <a:p>
            <a:endParaRPr lang="nl-NL" noProof="0"/>
          </a:p>
        </p:txBody>
      </p:sp>
      <p:sp>
        <p:nvSpPr>
          <p:cNvPr id="6" name="Tijdelijke aanduiding voor dianummer 5">
            <a:extLst>
              <a:ext uri="{FF2B5EF4-FFF2-40B4-BE49-F238E27FC236}">
                <a16:creationId xmlns:a16="http://schemas.microsoft.com/office/drawing/2014/main" id="{6AB27C5D-4D6E-2D16-C85F-8F9D1385E070}"/>
              </a:ext>
            </a:extLst>
          </p:cNvPr>
          <p:cNvSpPr>
            <a:spLocks noGrp="1"/>
          </p:cNvSpPr>
          <p:nvPr>
            <p:ph type="sldNum" sz="quarter" idx="12"/>
          </p:nvPr>
        </p:nvSpPr>
        <p:spPr/>
        <p:txBody>
          <a:bodyPr/>
          <a:lstStyle/>
          <a:p>
            <a:fld id="{45B76B8B-DE07-48A4-9913-B57A52F2F853}" type="slidenum">
              <a:rPr lang="nl-NL" noProof="0" smtClean="0"/>
              <a:t>8</a:t>
            </a:fld>
            <a:endParaRPr lang="nl-NL" noProof="0"/>
          </a:p>
        </p:txBody>
      </p:sp>
      <p:pic>
        <p:nvPicPr>
          <p:cNvPr id="1026" name="Picture 2" descr="Wetenschapsschool: natuurkunde voor de middelbare school">
            <a:extLst>
              <a:ext uri="{FF2B5EF4-FFF2-40B4-BE49-F238E27FC236}">
                <a16:creationId xmlns:a16="http://schemas.microsoft.com/office/drawing/2014/main" id="{84848E0C-C7D4-E914-1DBA-479822184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175" y="2029036"/>
            <a:ext cx="3590672" cy="8264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le onderdelen van je centrale verwarming doorgelicht">
            <a:extLst>
              <a:ext uri="{FF2B5EF4-FFF2-40B4-BE49-F238E27FC236}">
                <a16:creationId xmlns:a16="http://schemas.microsoft.com/office/drawing/2014/main" id="{FB4C49BC-E4EF-FDA8-77CA-6D0CDCD6B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3706" y="3246175"/>
            <a:ext cx="3203013" cy="277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718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4A4CF-C817-2D0B-26FD-76354D49504D}"/>
              </a:ext>
            </a:extLst>
          </p:cNvPr>
          <p:cNvSpPr>
            <a:spLocks noGrp="1"/>
          </p:cNvSpPr>
          <p:nvPr>
            <p:ph type="title"/>
          </p:nvPr>
        </p:nvSpPr>
        <p:spPr/>
        <p:txBody>
          <a:bodyPr/>
          <a:lstStyle/>
          <a:p>
            <a:r>
              <a:rPr lang="nl-NL"/>
              <a:t>Condensatie </a:t>
            </a:r>
          </a:p>
        </p:txBody>
      </p:sp>
      <p:pic>
        <p:nvPicPr>
          <p:cNvPr id="8" name="Tijdelijke aanduiding voor inhoud 7">
            <a:extLst>
              <a:ext uri="{FF2B5EF4-FFF2-40B4-BE49-F238E27FC236}">
                <a16:creationId xmlns:a16="http://schemas.microsoft.com/office/drawing/2014/main" id="{C84F0DD9-ACBE-46A5-F8C2-10DC84A7355E}"/>
              </a:ext>
            </a:extLst>
          </p:cNvPr>
          <p:cNvPicPr>
            <a:picLocks noGrp="1" noChangeAspect="1"/>
          </p:cNvPicPr>
          <p:nvPr>
            <p:ph idx="1"/>
          </p:nvPr>
        </p:nvPicPr>
        <p:blipFill>
          <a:blip r:embed="rId2"/>
          <a:stretch>
            <a:fillRect/>
          </a:stretch>
        </p:blipFill>
        <p:spPr>
          <a:xfrm>
            <a:off x="4585334" y="423104"/>
            <a:ext cx="4943895" cy="2757066"/>
          </a:xfrm>
        </p:spPr>
      </p:pic>
      <p:sp>
        <p:nvSpPr>
          <p:cNvPr id="4" name="Tijdelijke aanduiding voor datum 3">
            <a:extLst>
              <a:ext uri="{FF2B5EF4-FFF2-40B4-BE49-F238E27FC236}">
                <a16:creationId xmlns:a16="http://schemas.microsoft.com/office/drawing/2014/main" id="{D8EEB57B-7F4B-53B2-31E9-92F2048F8720}"/>
              </a:ext>
            </a:extLst>
          </p:cNvPr>
          <p:cNvSpPr>
            <a:spLocks noGrp="1"/>
          </p:cNvSpPr>
          <p:nvPr>
            <p:ph type="dt" sz="half" idx="10"/>
          </p:nvPr>
        </p:nvSpPr>
        <p:spPr/>
        <p:txBody>
          <a:bodyPr/>
          <a:lstStyle/>
          <a:p>
            <a:fld id="{1F360904-632D-4428-B762-9ED2B3079DE4}" type="datetime1">
              <a:rPr lang="nl-NL" noProof="0" smtClean="0"/>
              <a:t>22-1-2024</a:t>
            </a:fld>
            <a:endParaRPr lang="nl-NL" noProof="0"/>
          </a:p>
        </p:txBody>
      </p:sp>
      <p:sp>
        <p:nvSpPr>
          <p:cNvPr id="6" name="Tijdelijke aanduiding voor dianummer 5">
            <a:extLst>
              <a:ext uri="{FF2B5EF4-FFF2-40B4-BE49-F238E27FC236}">
                <a16:creationId xmlns:a16="http://schemas.microsoft.com/office/drawing/2014/main" id="{E6D2BF07-B383-E961-3089-0809C7194F50}"/>
              </a:ext>
            </a:extLst>
          </p:cNvPr>
          <p:cNvSpPr>
            <a:spLocks noGrp="1"/>
          </p:cNvSpPr>
          <p:nvPr>
            <p:ph type="sldNum" sz="quarter" idx="12"/>
          </p:nvPr>
        </p:nvSpPr>
        <p:spPr/>
        <p:txBody>
          <a:bodyPr/>
          <a:lstStyle/>
          <a:p>
            <a:fld id="{45B76B8B-DE07-48A4-9913-B57A52F2F853}" type="slidenum">
              <a:rPr lang="nl-NL" noProof="0" smtClean="0"/>
              <a:t>9</a:t>
            </a:fld>
            <a:endParaRPr lang="nl-NL" noProof="0"/>
          </a:p>
        </p:txBody>
      </p:sp>
      <p:sp>
        <p:nvSpPr>
          <p:cNvPr id="11" name="Tekstvak 10">
            <a:extLst>
              <a:ext uri="{FF2B5EF4-FFF2-40B4-BE49-F238E27FC236}">
                <a16:creationId xmlns:a16="http://schemas.microsoft.com/office/drawing/2014/main" id="{B86F2373-3BAB-7536-03E3-48B4497B2979}"/>
              </a:ext>
            </a:extLst>
          </p:cNvPr>
          <p:cNvSpPr txBox="1"/>
          <p:nvPr/>
        </p:nvSpPr>
        <p:spPr>
          <a:xfrm>
            <a:off x="793020" y="3899755"/>
            <a:ext cx="6789218" cy="1415772"/>
          </a:xfrm>
          <a:prstGeom prst="rect">
            <a:avLst/>
          </a:prstGeom>
          <a:noFill/>
        </p:spPr>
        <p:txBody>
          <a:bodyPr wrap="square" rtlCol="0">
            <a:spAutoFit/>
          </a:bodyPr>
          <a:lstStyle/>
          <a:p>
            <a:r>
              <a:rPr lang="nl-NL"/>
              <a:t>Warme lucht kan meer waterdamp bevatten dan koude lucht </a:t>
            </a:r>
          </a:p>
          <a:p>
            <a:r>
              <a:rPr lang="nl-NL"/>
              <a:t>(denk aan het ontstaan van regen)</a:t>
            </a:r>
          </a:p>
          <a:p>
            <a:r>
              <a:rPr lang="nl-NL"/>
              <a:t>Relatieve luchtvochtigheid = hoeveelheid waterdamp t.o.v. de maximale hoeveelheid waterdamp die de lucht kan bevatten </a:t>
            </a:r>
          </a:p>
          <a:p>
            <a:r>
              <a:rPr lang="nl-NL" sz="1400" i="1">
                <a:hlinkClick r:id="rId3"/>
              </a:rPr>
              <a:t>Uitleg filmpje</a:t>
            </a:r>
            <a:endParaRPr lang="nl-NL" sz="1400" i="1"/>
          </a:p>
        </p:txBody>
      </p:sp>
    </p:spTree>
    <p:extLst>
      <p:ext uri="{BB962C8B-B14F-4D97-AF65-F5344CB8AC3E}">
        <p14:creationId xmlns:p14="http://schemas.microsoft.com/office/powerpoint/2010/main" val="143607220"/>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2.xml><?xml version="1.0" encoding="utf-8"?>
<ds:datastoreItem xmlns:ds="http://schemas.openxmlformats.org/officeDocument/2006/customXml" ds:itemID="{913B809E-9840-4F61-A777-0ECC9F692F13}">
  <ds:schemaRefs>
    <ds:schemaRef ds:uri="2c4f0c93-2979-4f27-aab2-70de95932352"/>
    <ds:schemaRef ds:uri="c6f82ce1-f6df-49a5-8b49-cf8409a27aa4"/>
    <ds:schemaRef ds:uri="http://schemas.microsoft.com/office/2006/metadata/properties"/>
    <ds:schemaRef ds:uri="http://schemas.microsoft.com/office/infopath/2007/PartnerControls"/>
    <ds:schemaRef ds:uri="c67c63a5-6c7f-42bb-9d17-0feff5816463"/>
    <ds:schemaRef ds:uri="c20cf8ba-b598-4d03-85bf-01d90a2844ae"/>
  </ds:schemaRefs>
</ds:datastoreItem>
</file>

<file path=customXml/itemProps3.xml><?xml version="1.0" encoding="utf-8"?>
<ds:datastoreItem xmlns:ds="http://schemas.openxmlformats.org/officeDocument/2006/customXml" ds:itemID="{991BCE60-1BEE-44FC-92E3-97857380B2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Template>
  <TotalTime>127</TotalTime>
  <Words>834</Words>
  <Application>Microsoft Office PowerPoint</Application>
  <PresentationFormat>Breedbeeld</PresentationFormat>
  <Paragraphs>116</Paragraphs>
  <Slides>26</Slides>
  <Notes>1</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26</vt:i4>
      </vt:variant>
    </vt:vector>
  </HeadingPairs>
  <TitlesOfParts>
    <vt:vector size="36" baseType="lpstr">
      <vt:lpstr>Arial</vt:lpstr>
      <vt:lpstr>Arial</vt:lpstr>
      <vt:lpstr>Arial Black</vt:lpstr>
      <vt:lpstr>Calibri</vt:lpstr>
      <vt:lpstr>Helvetica Neue</vt:lpstr>
      <vt:lpstr>Open Sans</vt:lpstr>
      <vt:lpstr>Poppins</vt:lpstr>
      <vt:lpstr>Roboto</vt:lpstr>
      <vt:lpstr>Tahoma</vt:lpstr>
      <vt:lpstr>Yuverta</vt:lpstr>
      <vt:lpstr>Isolatie &amp; bouwkunde II</vt:lpstr>
      <vt:lpstr>PowerPoint-presentatie</vt:lpstr>
      <vt:lpstr>PowerPoint-presentatie</vt:lpstr>
      <vt:lpstr>PowerPoint-presentatie</vt:lpstr>
      <vt:lpstr>PowerPoint-presentatie</vt:lpstr>
      <vt:lpstr>PowerPoint-presentatie</vt:lpstr>
      <vt:lpstr>PowerPoint-presentatie</vt:lpstr>
      <vt:lpstr>Warmtetransport </vt:lpstr>
      <vt:lpstr>Condensatie </vt:lpstr>
      <vt:lpstr>Condensatie in constructie</vt:lpstr>
      <vt:lpstr>Thermische bruggen </vt:lpstr>
      <vt:lpstr>Luchtdichtheid</vt:lpstr>
      <vt:lpstr>Blowdoortest</vt:lpstr>
      <vt:lpstr>Adaptief bouwen </vt:lpstr>
      <vt:lpstr>Stewart Brand: gebouw lagen</vt:lpstr>
      <vt:lpstr>Circulaire bouwen</vt:lpstr>
      <vt:lpstr>Trias Materia</vt:lpstr>
      <vt:lpstr>PowerPoint-presentatie</vt:lpstr>
      <vt:lpstr>Losmaakbaarheid</vt:lpstr>
      <vt:lpstr>Adaptief bouwen </vt:lpstr>
      <vt:lpstr>Stewart Brand: gebouw lagen</vt:lpstr>
      <vt:lpstr>Circulaire bouwen</vt:lpstr>
      <vt:lpstr>Trias Materia</vt:lpstr>
      <vt:lpstr>PowerPoint-presentatie</vt:lpstr>
      <vt:lpstr>Losmaakbaarheid</vt:lpstr>
      <vt:lpstr>Losmaakbaarheid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dc:description>Template by HQ Solutions</dc:description>
  <cp:lastModifiedBy>Stijn Weijermars</cp:lastModifiedBy>
  <cp:revision>2</cp:revision>
  <dcterms:created xsi:type="dcterms:W3CDTF">2021-03-01T11:59:21Z</dcterms:created>
  <dcterms:modified xsi:type="dcterms:W3CDTF">2024-01-22T12:59:33Z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